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5" r:id="rId4"/>
    <p:sldId id="276" r:id="rId5"/>
    <p:sldId id="274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2/17/2017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Apollo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Weize Sun Feb.17</a:t>
            </a:r>
            <a:r>
              <a:rPr lang="en-US" baseline="30000" dirty="0"/>
              <a:t>th</a:t>
            </a:r>
            <a:r>
              <a:rPr lang="en-US" dirty="0"/>
              <a:t>,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Opportunistic Scheduling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There are two kinds of tasks in Apollo– regular tasks &amp; opportunistic tasks</a:t>
            </a:r>
            <a:endParaRPr dirty="0"/>
          </a:p>
          <a:p>
            <a:r>
              <a:rPr lang="en-US" dirty="0"/>
              <a:t>Apollo adapts randomized allocation</a:t>
            </a:r>
          </a:p>
          <a:p>
            <a:r>
              <a:rPr lang="en-US" dirty="0"/>
              <a:t>Apollo runs regular tasks first, and uses the rest resources to run opportunistic tasks</a:t>
            </a:r>
            <a:endParaRPr dirty="0"/>
          </a:p>
        </p:txBody>
      </p:sp>
      <p:pic>
        <p:nvPicPr>
          <p:cNvPr id="1026" name="Picture 2" descr="“bottle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67" y="34290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8376" y="5726668"/>
            <a:ext cx="10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Resource</a:t>
            </a:r>
            <a:endParaRPr lang="zh-CN" altLang="en-US" dirty="0"/>
          </a:p>
        </p:txBody>
      </p:sp>
      <p:pic>
        <p:nvPicPr>
          <p:cNvPr id="1030" name="Picture 6" descr="“stone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428999"/>
            <a:ext cx="34657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0550" y="5726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Regular Tasks</a:t>
            </a:r>
            <a:endParaRPr lang="zh-CN" altLang="en-US" dirty="0"/>
          </a:p>
        </p:txBody>
      </p:sp>
      <p:pic>
        <p:nvPicPr>
          <p:cNvPr id="1036" name="Picture 12" descr="“sand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16" y="3447163"/>
            <a:ext cx="28837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8347" y="5726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Opportunistic Tasks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05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properties of Apollo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and coordinated scheduling framework</a:t>
            </a:r>
            <a:endParaRPr dirty="0"/>
          </a:p>
          <a:p>
            <a:r>
              <a:rPr lang="en-US" dirty="0"/>
              <a:t>Assign tasks to server with minimal estimated completion time</a:t>
            </a:r>
            <a:endParaRPr dirty="0"/>
          </a:p>
          <a:p>
            <a:r>
              <a:rPr lang="en-US" dirty="0"/>
              <a:t>Provide near-future states of servers</a:t>
            </a:r>
          </a:p>
          <a:p>
            <a:r>
              <a:rPr lang="en-US" dirty="0"/>
              <a:t>Correction mechanism</a:t>
            </a:r>
          </a:p>
          <a:p>
            <a:r>
              <a:rPr lang="en-US" dirty="0"/>
              <a:t>Opportunistic scheduling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Management and tokens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Apollo uses a token-based mechanism.</a:t>
            </a:r>
            <a:endParaRPr dirty="0"/>
          </a:p>
          <a:p>
            <a:r>
              <a:rPr lang="en-US" dirty="0"/>
              <a:t>Each token is defined as a right to execute a task with predefined amount of resource.</a:t>
            </a:r>
            <a:endParaRPr dirty="0"/>
          </a:p>
          <a:p>
            <a:r>
              <a:rPr dirty="0"/>
              <a:t>T</a:t>
            </a:r>
            <a:r>
              <a:rPr lang="en-US" dirty="0"/>
              <a:t>he more tokens a job has, the more tasks it can run.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66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422005" cy="1828800"/>
          </a:xfrm>
        </p:spPr>
        <p:txBody>
          <a:bodyPr/>
          <a:lstStyle/>
          <a:p>
            <a:r>
              <a:rPr lang="en-US" dirty="0"/>
              <a:t>Architectural Overview</a:t>
            </a:r>
            <a:endParaRPr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34" t="30000" r="39141" b="14000"/>
          <a:stretch/>
        </p:blipFill>
        <p:spPr>
          <a:xfrm>
            <a:off x="1055440" y="980728"/>
            <a:ext cx="6120680" cy="46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Manager (Scheduler)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Every JM  is responsible for one job</a:t>
            </a:r>
            <a:endParaRPr dirty="0"/>
          </a:p>
          <a:p>
            <a:r>
              <a:rPr lang="en-US" dirty="0"/>
              <a:t>Receive global cluster information from the collaboration of RM and PNs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26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Node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Manages a queue of tasks assigned to the server</a:t>
            </a:r>
            <a:endParaRPr dirty="0"/>
          </a:p>
          <a:p>
            <a:r>
              <a:rPr lang="en-US" dirty="0"/>
              <a:t>The cooperation between PNs and JM:</a:t>
            </a:r>
            <a:endParaRPr dirty="0"/>
          </a:p>
          <a:p>
            <a:pPr lvl="1"/>
            <a:r>
              <a:rPr lang="en-US" dirty="0"/>
              <a:t>When JM give a task to PN, it passes resource requirements, estimated time, required files to PN.</a:t>
            </a:r>
          </a:p>
          <a:p>
            <a:pPr lvl="1"/>
            <a:r>
              <a:rPr lang="en-US" dirty="0"/>
              <a:t>PN provides feedbacks to JM to help improve accuracy of task runtime estimation.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04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Monitor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Provide global view of cluster status </a:t>
            </a:r>
          </a:p>
          <a:p>
            <a:r>
              <a:rPr lang="en-US" dirty="0"/>
              <a:t>Collect information from PNs</a:t>
            </a:r>
          </a:p>
          <a:p>
            <a:r>
              <a:rPr lang="en-US" dirty="0"/>
              <a:t>Build wait-time matrix</a:t>
            </a:r>
            <a:endParaRPr dirty="0"/>
          </a:p>
          <a:p>
            <a:r>
              <a:rPr lang="en-US" dirty="0"/>
              <a:t>Note: RM is not critical</a:t>
            </a:r>
          </a:p>
          <a:p>
            <a:pPr lvl="1"/>
            <a:r>
              <a:rPr lang="en-US" dirty="0"/>
              <a:t>If RM is unfortunately down, it will not hurt the Apollo implementation too much.</a:t>
            </a:r>
          </a:p>
          <a:p>
            <a:pPr lvl="1"/>
            <a:r>
              <a:rPr lang="en-US" dirty="0"/>
              <a:t>JM can still make a locally optimal decision based on the feedback of PNs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68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Priority and Stable matching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JM will analysis the DAG of each task</a:t>
            </a:r>
          </a:p>
          <a:p>
            <a:r>
              <a:rPr lang="en-US" altLang="zh-CN" dirty="0"/>
              <a:t>JM makes independent scheduling designs, and pick the best one.</a:t>
            </a:r>
          </a:p>
          <a:p>
            <a:pPr lvl="1"/>
            <a:r>
              <a:rPr lang="en-US" altLang="zh-CN" dirty="0"/>
              <a:t>Note: breakdown of some scheduling does not hurt the overall optimal decision making</a:t>
            </a:r>
          </a:p>
          <a:p>
            <a:r>
              <a:rPr lang="en-US" dirty="0"/>
              <a:t>JM use stable matching to limit the search space.</a:t>
            </a:r>
          </a:p>
          <a:p>
            <a:r>
              <a:rPr lang="en-US" dirty="0"/>
              <a:t>What if two JMs make decision that has collision?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93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Mechanism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828584" cy="4270375"/>
          </a:xfrm>
        </p:spPr>
        <p:txBody>
          <a:bodyPr/>
          <a:lstStyle/>
          <a:p>
            <a:r>
              <a:rPr lang="en-US" dirty="0"/>
              <a:t>Unlike other systems, Apollo implements the correction process after the task is dispatched to the server.</a:t>
            </a:r>
            <a:endParaRPr dirty="0"/>
          </a:p>
          <a:p>
            <a:r>
              <a:rPr lang="en-US" dirty="0"/>
              <a:t>JM will reassign the task to the server if the wait time is too greater than estimated or a much better pattern is designed</a:t>
            </a:r>
          </a:p>
          <a:p>
            <a:r>
              <a:rPr lang="en-US" dirty="0"/>
              <a:t>Apollo also use randomization to reduce the collision</a:t>
            </a:r>
          </a:p>
          <a:p>
            <a:r>
              <a:rPr lang="en-US" dirty="0"/>
              <a:t>Apollo adds weight to different wait time matrix to check the accuracy.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055221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368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幼圆</vt:lpstr>
      <vt:lpstr>Arial</vt:lpstr>
      <vt:lpstr>Candara</vt:lpstr>
      <vt:lpstr>Consolas</vt:lpstr>
      <vt:lpstr>Tech Computer 16x9</vt:lpstr>
      <vt:lpstr>Apollo</vt:lpstr>
      <vt:lpstr>Critical properties of Apollo</vt:lpstr>
      <vt:lpstr>Capacity Management and tokens</vt:lpstr>
      <vt:lpstr>Architectural Overview</vt:lpstr>
      <vt:lpstr>Job Manager (Scheduler)</vt:lpstr>
      <vt:lpstr>Process Node</vt:lpstr>
      <vt:lpstr>Resource Monitor</vt:lpstr>
      <vt:lpstr>Task Priority and Stable matching</vt:lpstr>
      <vt:lpstr>Correction Mechanism</vt:lpstr>
      <vt:lpstr>Opportunistic Scheduling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2017-02-17T01:29:57Z</dcterms:created>
  <dcterms:modified xsi:type="dcterms:W3CDTF">2017-02-17T04:37:32Z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