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62" r:id="rId2"/>
    <p:sldId id="265" r:id="rId3"/>
    <p:sldId id="257" r:id="rId4"/>
    <p:sldId id="258" r:id="rId5"/>
    <p:sldId id="259" r:id="rId6"/>
    <p:sldId id="260" r:id="rId7"/>
    <p:sldId id="261" r:id="rId8"/>
    <p:sldId id="268"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4"/>
    <p:restoredTop sz="94666"/>
  </p:normalViewPr>
  <p:slideViewPr>
    <p:cSldViewPr snapToGrid="0" snapToObjects="1">
      <p:cViewPr varScale="1">
        <p:scale>
          <a:sx n="85" d="100"/>
          <a:sy n="85" d="100"/>
        </p:scale>
        <p:origin x="72" y="9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DFD1C2-A186-1A40-8D55-03DD5691C4A4}" type="datetimeFigureOut">
              <a:rPr kumimoji="1" lang="zh-CN" altLang="en-US" smtClean="0"/>
              <a:t>2019/3/26</a:t>
            </a:fld>
            <a:endParaRPr kumimoji="1"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5" name="幻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B187C3-F888-4849-853B-648DA3168A0B}" type="slidenum">
              <a:rPr kumimoji="1" lang="zh-CN" altLang="en-US" smtClean="0"/>
              <a:t>‹#›</a:t>
            </a:fld>
            <a:endParaRPr kumimoji="1" lang="zh-CN" altLang="en-US"/>
          </a:p>
        </p:txBody>
      </p:sp>
    </p:spTree>
    <p:extLst>
      <p:ext uri="{BB962C8B-B14F-4D97-AF65-F5344CB8AC3E}">
        <p14:creationId xmlns:p14="http://schemas.microsoft.com/office/powerpoint/2010/main" val="1284674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58882E-76EF-BC46-A15D-9E8FADC1547B}" type="datetimeFigureOut">
              <a:rPr kumimoji="1" lang="zh-CN" altLang="en-US" smtClean="0"/>
              <a:t>2019/3/26</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09EE00-3ED7-B64C-A7D3-D89A5C86BB2E}" type="slidenum">
              <a:rPr kumimoji="1" lang="zh-CN" altLang="en-US" smtClean="0"/>
              <a:t>‹#›</a:t>
            </a:fld>
            <a:endParaRPr kumimoji="1" lang="zh-CN" altLang="en-US"/>
          </a:p>
        </p:txBody>
      </p:sp>
    </p:spTree>
    <p:extLst>
      <p:ext uri="{BB962C8B-B14F-4D97-AF65-F5344CB8AC3E}">
        <p14:creationId xmlns:p14="http://schemas.microsoft.com/office/powerpoint/2010/main" val="554486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0" i="0" kern="1200" dirty="0">
                <a:solidFill>
                  <a:schemeClr val="tx1"/>
                </a:solidFill>
                <a:effectLst/>
                <a:latin typeface="+mn-lt"/>
                <a:ea typeface="+mn-ea"/>
                <a:cs typeface="+mn-cs"/>
              </a:rPr>
              <a:t>Probabilistic matrix factorization</a:t>
            </a:r>
            <a:r>
              <a:rPr lang="en-US" sz="1200" b="0" i="0" kern="1200" baseline="0" dirty="0">
                <a:solidFill>
                  <a:schemeClr val="tx1"/>
                </a:solidFill>
                <a:effectLst/>
                <a:latin typeface="+mn-lt"/>
                <a:ea typeface="+mn-ea"/>
                <a:cs typeface="+mn-cs"/>
              </a:rPr>
              <a:t> (PMF)</a:t>
            </a:r>
            <a:r>
              <a:rPr lang="en-US" sz="1200" b="0" i="0" kern="1200" dirty="0">
                <a:solidFill>
                  <a:schemeClr val="tx1"/>
                </a:solidFill>
                <a:effectLst/>
                <a:latin typeface="+mn-lt"/>
                <a:ea typeface="+mn-ea"/>
                <a:cs typeface="+mn-cs"/>
              </a:rPr>
              <a:t>. Unlike all of the</a:t>
            </a:r>
            <a:r>
              <a:rPr lang="en-US" sz="1200" b="0" i="0" kern="1200" baseline="0" dirty="0">
                <a:solidFill>
                  <a:schemeClr val="tx1"/>
                </a:solidFill>
                <a:effectLst/>
                <a:latin typeface="+mn-lt"/>
                <a:ea typeface="+mn-ea"/>
                <a:cs typeface="+mn-cs"/>
              </a:rPr>
              <a:t> other</a:t>
            </a:r>
            <a:r>
              <a:rPr lang="en-US" sz="1200" b="0" i="0" kern="1200" dirty="0">
                <a:solidFill>
                  <a:schemeClr val="tx1"/>
                </a:solidFill>
                <a:effectLst/>
                <a:latin typeface="+mn-lt"/>
                <a:ea typeface="+mn-ea"/>
                <a:cs typeface="+mn-cs"/>
              </a:rPr>
              <a:t> approaches with the exception of the matrix-factorization-based ones, PMF scales well to large datasets. Furthermore, unlike most of the existing algorithms, which have trouble making accurate predictions for users who have very few ratings, PMF performs well on very sparse and imbalanced datasets, such as the Netflix dataset.</a:t>
            </a:r>
          </a:p>
          <a:p>
            <a:pPr marL="171450" indent="-171450">
              <a:buFont typeface="Arial" pitchFamily="34" charset="0"/>
              <a:buChar char="•"/>
            </a:pPr>
            <a:r>
              <a:rPr lang="en-US" sz="1200" b="0" i="0" kern="1200" dirty="0">
                <a:solidFill>
                  <a:schemeClr val="tx1"/>
                </a:solidFill>
                <a:effectLst/>
                <a:latin typeface="+mn-lt"/>
                <a:ea typeface="+mn-ea"/>
                <a:cs typeface="+mn-cs"/>
              </a:rPr>
              <a:t>Zero-mean spherical Gaussian priors on </a:t>
            </a:r>
            <a:r>
              <a:rPr lang="en-US" sz="1200" b="0" i="0" u="none" strike="noStrike" kern="1200" dirty="0">
                <a:solidFill>
                  <a:schemeClr val="tx1"/>
                </a:solidFill>
                <a:effectLst/>
                <a:latin typeface="+mn-lt"/>
                <a:ea typeface="+mn-ea"/>
                <a:cs typeface="+mn-cs"/>
              </a:rPr>
              <a:t>U</a:t>
            </a:r>
            <a:r>
              <a:rPr lang="en-US" sz="1200" b="0" i="0" kern="1200" dirty="0">
                <a:solidFill>
                  <a:schemeClr val="tx1"/>
                </a:solidFill>
                <a:effectLst/>
                <a:latin typeface="+mn-lt"/>
                <a:ea typeface="+mn-ea"/>
                <a:cs typeface="+mn-cs"/>
              </a:rPr>
              <a:t> and </a:t>
            </a:r>
            <a:r>
              <a:rPr lang="en-US" sz="1200" b="0" i="0" u="none" strike="noStrike" kern="1200" dirty="0">
                <a:solidFill>
                  <a:schemeClr val="tx1"/>
                </a:solidFill>
                <a:effectLst/>
                <a:latin typeface="+mn-lt"/>
                <a:ea typeface="+mn-ea"/>
                <a:cs typeface="+mn-cs"/>
              </a:rPr>
              <a:t>V:</a:t>
            </a:r>
            <a:r>
              <a:rPr lang="en-US" sz="1200" b="0" i="0" u="none" strike="noStrike"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Each row of </a:t>
            </a:r>
            <a:r>
              <a:rPr lang="en-US" sz="1200" b="0" i="0" u="none" strike="noStrike" kern="1200" dirty="0">
                <a:solidFill>
                  <a:schemeClr val="tx1"/>
                </a:solidFill>
                <a:effectLst/>
                <a:latin typeface="+mn-lt"/>
                <a:ea typeface="+mn-ea"/>
                <a:cs typeface="+mn-cs"/>
              </a:rPr>
              <a:t>U</a:t>
            </a:r>
            <a:r>
              <a:rPr lang="en-US" sz="1200" b="0" i="0" kern="1200" dirty="0">
                <a:solidFill>
                  <a:schemeClr val="tx1"/>
                </a:solidFill>
                <a:effectLst/>
                <a:latin typeface="+mn-lt"/>
                <a:ea typeface="+mn-ea"/>
                <a:cs typeface="+mn-cs"/>
              </a:rPr>
              <a:t> is drawn from a multivariate Gaussian with mean </a:t>
            </a:r>
            <a:r>
              <a:rPr lang="en-US" sz="1200" b="0" i="0" u="none" strike="noStrike" kern="1200" dirty="0">
                <a:solidFill>
                  <a:schemeClr val="tx1"/>
                </a:solidFill>
                <a:effectLst/>
                <a:latin typeface="+mn-lt"/>
                <a:ea typeface="+mn-ea"/>
                <a:cs typeface="+mn-cs"/>
              </a:rPr>
              <a:t>μ=0</a:t>
            </a:r>
            <a:r>
              <a:rPr lang="en-US" sz="1200" b="0" i="0" kern="1200" dirty="0">
                <a:solidFill>
                  <a:schemeClr val="tx1"/>
                </a:solidFill>
                <a:effectLst/>
                <a:latin typeface="+mn-lt"/>
                <a:ea typeface="+mn-ea"/>
                <a:cs typeface="+mn-cs"/>
              </a:rPr>
              <a:t> and precision which is some multiple of the identity matrix </a:t>
            </a:r>
            <a:r>
              <a:rPr lang="en-US" sz="1200" b="0" i="0" u="none" strike="noStrike" kern="1200" dirty="0">
                <a:solidFill>
                  <a:schemeClr val="tx1"/>
                </a:solidFill>
                <a:effectLst/>
                <a:latin typeface="+mn-lt"/>
                <a:ea typeface="+mn-ea"/>
                <a:cs typeface="+mn-cs"/>
              </a:rPr>
              <a:t>I</a:t>
            </a:r>
            <a:r>
              <a:rPr lang="en-US" sz="1200" b="0" i="0" u="none" strike="noStrike" kern="1200" baseline="0" dirty="0">
                <a:solidFill>
                  <a:schemeClr val="tx1"/>
                </a:solidFill>
                <a:effectLst/>
                <a:latin typeface="+mn-lt"/>
                <a:ea typeface="+mn-ea"/>
                <a:cs typeface="+mn-cs"/>
              </a:rPr>
              <a:t> (</a:t>
            </a:r>
            <a:r>
              <a:rPr lang="en-US" sz="1200" b="0" i="0" u="none" strike="noStrike" kern="1200" baseline="0" dirty="0">
                <a:solidFill>
                  <a:schemeClr val="tx1"/>
                </a:solidFill>
                <a:effectLst/>
                <a:latin typeface="+mn-lt"/>
                <a:ea typeface="+mn-ea"/>
                <a:cs typeface="+mn-cs"/>
                <a:sym typeface="Symbol"/>
              </a:rPr>
              <a:t></a:t>
            </a:r>
            <a:r>
              <a:rPr lang="en-US" sz="1200" b="0" i="0" u="none" strike="noStrike" kern="1200" baseline="-25000" dirty="0">
                <a:solidFill>
                  <a:schemeClr val="tx1"/>
                </a:solidFill>
                <a:effectLst/>
                <a:latin typeface="+mn-lt"/>
                <a:ea typeface="+mn-ea"/>
                <a:cs typeface="+mn-cs"/>
                <a:sym typeface="Symbol"/>
              </a:rPr>
              <a:t>U</a:t>
            </a:r>
            <a:r>
              <a:rPr lang="en-US" sz="1200" b="0" i="0" u="none" strike="noStrike" kern="1200" baseline="0" dirty="0">
                <a:solidFill>
                  <a:schemeClr val="tx1"/>
                </a:solidFill>
                <a:effectLst/>
                <a:latin typeface="+mn-lt"/>
                <a:ea typeface="+mn-ea"/>
                <a:cs typeface="+mn-cs"/>
                <a:sym typeface="Symbol"/>
              </a:rPr>
              <a:t> </a:t>
            </a:r>
            <a:r>
              <a:rPr lang="en-US" sz="1200" b="0" i="0" u="none" strike="noStrike" kern="1200" baseline="0" dirty="0">
                <a:solidFill>
                  <a:schemeClr val="tx1"/>
                </a:solidFill>
                <a:effectLst/>
                <a:latin typeface="+mn-lt"/>
                <a:ea typeface="+mn-ea"/>
                <a:cs typeface="+mn-cs"/>
              </a:rPr>
              <a:t>for U and </a:t>
            </a:r>
            <a:r>
              <a:rPr lang="en-US" sz="1200" b="0" i="0" u="none" strike="noStrike" kern="1200" baseline="0" dirty="0">
                <a:solidFill>
                  <a:schemeClr val="tx1"/>
                </a:solidFill>
                <a:effectLst/>
                <a:latin typeface="+mn-lt"/>
                <a:ea typeface="+mn-ea"/>
                <a:cs typeface="+mn-cs"/>
                <a:sym typeface="Symbol"/>
              </a:rPr>
              <a:t></a:t>
            </a:r>
            <a:r>
              <a:rPr lang="en-US" sz="1200" b="0" i="0" u="none" strike="noStrike" kern="1200" baseline="-25000" dirty="0">
                <a:solidFill>
                  <a:schemeClr val="tx1"/>
                </a:solidFill>
                <a:effectLst/>
                <a:latin typeface="+mn-lt"/>
                <a:ea typeface="+mn-ea"/>
                <a:cs typeface="+mn-cs"/>
                <a:sym typeface="Symbol"/>
              </a:rPr>
              <a:t>V</a:t>
            </a:r>
            <a:r>
              <a:rPr lang="en-US" sz="1200" b="0" i="0" u="none" strike="noStrike" kern="1200" baseline="0" dirty="0">
                <a:solidFill>
                  <a:schemeClr val="tx1"/>
                </a:solidFill>
                <a:effectLst/>
                <a:latin typeface="+mn-lt"/>
                <a:ea typeface="+mn-ea"/>
                <a:cs typeface="+mn-cs"/>
                <a:sym typeface="Symbol"/>
              </a:rPr>
              <a:t> for </a:t>
            </a:r>
            <a:r>
              <a:rPr lang="en-US" sz="1200" b="0" i="0" u="none" strike="noStrike" kern="1200" baseline="0" dirty="0">
                <a:solidFill>
                  <a:schemeClr val="tx1"/>
                </a:solidFill>
                <a:effectLst/>
                <a:latin typeface="+mn-lt"/>
                <a:ea typeface="+mn-ea"/>
                <a:cs typeface="+mn-cs"/>
              </a:rPr>
              <a:t>V)</a:t>
            </a:r>
            <a:r>
              <a:rPr lang="en-US" sz="1200" b="0" i="0" kern="1200" dirty="0">
                <a:solidFill>
                  <a:schemeClr val="tx1"/>
                </a:solidFill>
                <a:effectLst/>
                <a:latin typeface="+mn-lt"/>
                <a:ea typeface="+mn-ea"/>
                <a:cs typeface="+mn-cs"/>
              </a:rPr>
              <a:t>. </a:t>
            </a:r>
          </a:p>
          <a:p>
            <a:pPr marL="171450" indent="-171450">
              <a:buFont typeface="Arial" pitchFamily="34" charset="0"/>
              <a:buChar char="•"/>
            </a:pPr>
            <a:r>
              <a:rPr lang="en-US" sz="1200" b="0" i="0" kern="1200" dirty="0">
                <a:solidFill>
                  <a:schemeClr val="tx1"/>
                </a:solidFill>
                <a:effectLst/>
                <a:latin typeface="+mn-lt"/>
                <a:ea typeface="+mn-ea"/>
                <a:cs typeface="+mn-cs"/>
              </a:rPr>
              <a:t>Given small precision parameters, the priors on </a:t>
            </a:r>
            <a:r>
              <a:rPr lang="en-US" sz="1200" b="0" i="0" u="none" strike="noStrike" kern="1200" dirty="0">
                <a:solidFill>
                  <a:schemeClr val="tx1"/>
                </a:solidFill>
                <a:effectLst/>
                <a:latin typeface="+mn-lt"/>
                <a:ea typeface="+mn-ea"/>
                <a:cs typeface="+mn-cs"/>
              </a:rPr>
              <a:t>UU</a:t>
            </a:r>
            <a:r>
              <a:rPr lang="en-US" sz="1200" b="0" i="0" kern="1200" dirty="0">
                <a:solidFill>
                  <a:schemeClr val="tx1"/>
                </a:solidFill>
                <a:effectLst/>
                <a:latin typeface="+mn-lt"/>
                <a:ea typeface="+mn-ea"/>
                <a:cs typeface="+mn-cs"/>
              </a:rPr>
              <a:t> and </a:t>
            </a:r>
            <a:r>
              <a:rPr lang="en-US" sz="1200" b="0" i="0" u="none" strike="noStrike" kern="1200" dirty="0">
                <a:solidFill>
                  <a:schemeClr val="tx1"/>
                </a:solidFill>
                <a:effectLst/>
                <a:latin typeface="+mn-lt"/>
                <a:ea typeface="+mn-ea"/>
                <a:cs typeface="+mn-cs"/>
              </a:rPr>
              <a:t>VV</a:t>
            </a:r>
            <a:r>
              <a:rPr lang="en-US" sz="1200" b="0" i="0" kern="1200" dirty="0">
                <a:solidFill>
                  <a:schemeClr val="tx1"/>
                </a:solidFill>
                <a:effectLst/>
                <a:latin typeface="+mn-lt"/>
                <a:ea typeface="+mn-ea"/>
                <a:cs typeface="+mn-cs"/>
              </a:rPr>
              <a:t> ensure our latent variables do not grow too far from 0. This prevents overly strong user preferences and item factor compositions from being learned. This is commonly known as complexity control, where the complexity of the model here is measured by the magnitude of the latent variables. Controlling complexity like this helps prevent </a:t>
            </a:r>
            <a:r>
              <a:rPr lang="en-US" sz="1200" b="0" i="0" kern="1200" dirty="0" err="1">
                <a:solidFill>
                  <a:schemeClr val="tx1"/>
                </a:solidFill>
                <a:effectLst/>
                <a:latin typeface="+mn-lt"/>
                <a:ea typeface="+mn-ea"/>
                <a:cs typeface="+mn-cs"/>
              </a:rPr>
              <a:t>overfitting</a:t>
            </a:r>
            <a:r>
              <a:rPr lang="en-US" sz="1200" b="0" i="0" kern="1200" dirty="0">
                <a:solidFill>
                  <a:schemeClr val="tx1"/>
                </a:solidFill>
                <a:effectLst/>
                <a:latin typeface="+mn-lt"/>
                <a:ea typeface="+mn-ea"/>
                <a:cs typeface="+mn-cs"/>
              </a:rPr>
              <a:t>, which allows the model to generalize better for unseen data. We must also choose an appropriate </a:t>
            </a:r>
            <a:r>
              <a:rPr lang="en-US" sz="1200" b="0" i="0" u="none" strike="noStrike" kern="1200" dirty="0">
                <a:solidFill>
                  <a:schemeClr val="tx1"/>
                </a:solidFill>
                <a:effectLst/>
                <a:latin typeface="+mn-lt"/>
                <a:ea typeface="+mn-ea"/>
                <a:cs typeface="+mn-cs"/>
              </a:rPr>
              <a:t>αα</a:t>
            </a:r>
            <a:r>
              <a:rPr lang="en-US" sz="1200" b="0" i="0" kern="1200" dirty="0">
                <a:solidFill>
                  <a:schemeClr val="tx1"/>
                </a:solidFill>
                <a:effectLst/>
                <a:latin typeface="+mn-lt"/>
                <a:ea typeface="+mn-ea"/>
                <a:cs typeface="+mn-cs"/>
              </a:rPr>
              <a:t> value for the normal distribution for </a:t>
            </a:r>
            <a:r>
              <a:rPr lang="en-US" sz="1200" b="0" i="0" u="none" strike="noStrike" kern="1200" dirty="0">
                <a:solidFill>
                  <a:schemeClr val="tx1"/>
                </a:solidFill>
                <a:effectLst/>
                <a:latin typeface="+mn-lt"/>
                <a:ea typeface="+mn-ea"/>
                <a:cs typeface="+mn-cs"/>
              </a:rPr>
              <a:t>RR</a:t>
            </a:r>
            <a:r>
              <a:rPr lang="en-US" sz="1200" b="0" i="0" kern="1200" dirty="0">
                <a:solidFill>
                  <a:schemeClr val="tx1"/>
                </a:solidFill>
                <a:effectLst/>
                <a:latin typeface="+mn-lt"/>
                <a:ea typeface="+mn-ea"/>
                <a:cs typeface="+mn-cs"/>
              </a:rPr>
              <a:t>. So the challenge becomes choosing appropriate values for </a:t>
            </a:r>
            <a:r>
              <a:rPr lang="en-US" sz="1200" b="0" i="0" u="none" strike="noStrike" kern="1200" dirty="0">
                <a:solidFill>
                  <a:schemeClr val="tx1"/>
                </a:solidFill>
                <a:effectLst/>
                <a:latin typeface="+mn-lt"/>
                <a:ea typeface="+mn-ea"/>
                <a:cs typeface="+mn-cs"/>
              </a:rPr>
              <a:t>αUαU</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αVαV</a:t>
            </a:r>
            <a:r>
              <a:rPr lang="en-US" sz="1200" b="0" i="0" kern="1200" dirty="0">
                <a:solidFill>
                  <a:schemeClr val="tx1"/>
                </a:solidFill>
                <a:effectLst/>
                <a:latin typeface="+mn-lt"/>
                <a:ea typeface="+mn-ea"/>
                <a:cs typeface="+mn-cs"/>
              </a:rPr>
              <a:t>, and </a:t>
            </a:r>
            <a:r>
              <a:rPr lang="en-US" sz="1200" b="0" i="0" u="none" strike="noStrike" kern="1200" dirty="0">
                <a:solidFill>
                  <a:schemeClr val="tx1"/>
                </a:solidFill>
                <a:effectLst/>
                <a:latin typeface="+mn-lt"/>
                <a:ea typeface="+mn-ea"/>
                <a:cs typeface="+mn-cs"/>
              </a:rPr>
              <a:t>αα</a:t>
            </a:r>
            <a:r>
              <a:rPr lang="en-US" sz="1200" b="0" i="0" kern="1200" dirty="0">
                <a:solidFill>
                  <a:schemeClr val="tx1"/>
                </a:solidFill>
                <a:effectLst/>
                <a:latin typeface="+mn-lt"/>
                <a:ea typeface="+mn-ea"/>
                <a:cs typeface="+mn-cs"/>
              </a:rPr>
              <a:t>.</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22B9266C-28D4-4777-8E41-995B2878890C}" type="slidenum">
              <a:rPr lang="en-US" smtClean="0"/>
              <a:t>5</a:t>
            </a:fld>
            <a:endParaRPr lang="en-US"/>
          </a:p>
        </p:txBody>
      </p:sp>
    </p:spTree>
    <p:extLst>
      <p:ext uri="{BB962C8B-B14F-4D97-AF65-F5344CB8AC3E}">
        <p14:creationId xmlns:p14="http://schemas.microsoft.com/office/powerpoint/2010/main" val="1319430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2B9266C-28D4-4777-8E41-995B2878890C}" type="slidenum">
              <a:rPr lang="en-US" smtClean="0"/>
              <a:t>6</a:t>
            </a:fld>
            <a:endParaRPr lang="en-US"/>
          </a:p>
        </p:txBody>
      </p:sp>
    </p:spTree>
    <p:extLst>
      <p:ext uri="{BB962C8B-B14F-4D97-AF65-F5344CB8AC3E}">
        <p14:creationId xmlns:p14="http://schemas.microsoft.com/office/powerpoint/2010/main" val="589584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kern="1200" dirty="0">
                <a:solidFill>
                  <a:schemeClr val="tx1"/>
                </a:solidFill>
                <a:effectLst/>
                <a:latin typeface="+mn-lt"/>
                <a:ea typeface="+mn-ea"/>
                <a:cs typeface="+mn-cs"/>
              </a:rPr>
              <a:t>When the observation noise variance </a:t>
            </a:r>
            <a:r>
              <a:rPr lang="en-US" sz="1200" b="0" i="0" u="none" strike="noStrike" kern="1200" baseline="0" dirty="0">
                <a:solidFill>
                  <a:schemeClr val="tx1"/>
                </a:solidFill>
                <a:effectLst/>
                <a:latin typeface="+mn-lt"/>
                <a:ea typeface="+mn-ea"/>
                <a:cs typeface="+mn-cs"/>
                <a:sym typeface="Symbol"/>
              </a:rPr>
              <a:t></a:t>
            </a:r>
            <a:r>
              <a:rPr lang="el-GR"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and the prior variances </a:t>
            </a:r>
            <a:r>
              <a:rPr lang="en-US" sz="1200" b="0" i="0" u="none" strike="noStrike" kern="1200" baseline="0" dirty="0">
                <a:solidFill>
                  <a:schemeClr val="tx1"/>
                </a:solidFill>
                <a:effectLst/>
                <a:latin typeface="+mn-lt"/>
                <a:ea typeface="+mn-ea"/>
                <a:cs typeface="+mn-cs"/>
                <a:sym typeface="Symbol"/>
              </a:rPr>
              <a:t></a:t>
            </a:r>
            <a:r>
              <a:rPr lang="en-US" sz="1200" b="0" i="0" u="none" strike="noStrike" kern="1200" baseline="-25000" dirty="0">
                <a:solidFill>
                  <a:schemeClr val="tx1"/>
                </a:solidFill>
                <a:effectLst/>
                <a:latin typeface="+mn-lt"/>
                <a:ea typeface="+mn-ea"/>
                <a:cs typeface="+mn-cs"/>
                <a:sym typeface="Symbol"/>
              </a:rPr>
              <a:t>U</a:t>
            </a:r>
            <a:r>
              <a:rPr lang="en-US" sz="1200" b="0" i="0" u="none" strike="noStrike" kern="1200" baseline="0" dirty="0">
                <a:solidFill>
                  <a:schemeClr val="tx1"/>
                </a:solidFill>
                <a:effectLst/>
                <a:latin typeface="+mn-lt"/>
                <a:ea typeface="+mn-ea"/>
                <a:cs typeface="+mn-cs"/>
                <a:sym typeface="Symbol"/>
              </a:rPr>
              <a:t> </a:t>
            </a:r>
            <a:r>
              <a:rPr lang="en-US" sz="1200" b="0" i="0" u="none" strike="noStrike" kern="1200" baseline="0" dirty="0">
                <a:solidFill>
                  <a:schemeClr val="tx1"/>
                </a:solidFill>
                <a:effectLst/>
                <a:latin typeface="+mn-lt"/>
                <a:ea typeface="+mn-ea"/>
                <a:cs typeface="+mn-cs"/>
              </a:rPr>
              <a:t> and </a:t>
            </a:r>
            <a:r>
              <a:rPr lang="en-US" sz="1200" b="0" i="0" u="none" strike="noStrike" kern="1200" baseline="0" dirty="0">
                <a:solidFill>
                  <a:schemeClr val="tx1"/>
                </a:solidFill>
                <a:effectLst/>
                <a:latin typeface="+mn-lt"/>
                <a:ea typeface="+mn-ea"/>
                <a:cs typeface="+mn-cs"/>
                <a:sym typeface="Symbol"/>
              </a:rPr>
              <a:t></a:t>
            </a:r>
            <a:r>
              <a:rPr lang="en-US" sz="1200" b="0" i="0" u="none" strike="noStrike" kern="1200" baseline="-25000" dirty="0">
                <a:solidFill>
                  <a:schemeClr val="tx1"/>
                </a:solidFill>
                <a:effectLst/>
                <a:latin typeface="+mn-lt"/>
                <a:ea typeface="+mn-ea"/>
                <a:cs typeface="+mn-cs"/>
                <a:sym typeface="Symbol"/>
              </a:rPr>
              <a:t>V</a:t>
            </a:r>
            <a:r>
              <a:rPr lang="en-US" sz="1200" b="0" i="0" u="none" strike="noStrike" kern="1200" baseline="0" dirty="0">
                <a:solidFill>
                  <a:schemeClr val="tx1"/>
                </a:solidFill>
                <a:effectLst/>
                <a:latin typeface="+mn-lt"/>
                <a:ea typeface="+mn-ea"/>
                <a:cs typeface="+mn-cs"/>
                <a:sym typeface="Symbol"/>
              </a:rPr>
              <a:t> </a:t>
            </a:r>
            <a:r>
              <a:rPr lang="en-US" sz="1200" b="0" i="0" kern="1200" dirty="0">
                <a:solidFill>
                  <a:schemeClr val="tx1"/>
                </a:solidFill>
                <a:effectLst/>
                <a:latin typeface="+mn-lt"/>
                <a:ea typeface="+mn-ea"/>
                <a:cs typeface="+mn-cs"/>
              </a:rPr>
              <a:t>are all kept fixed, maximizing the log posterior is equivalent to minimizing the sum-of-squared-errors objective function with quadratic regularization terms.</a:t>
            </a:r>
          </a:p>
        </p:txBody>
      </p:sp>
      <p:sp>
        <p:nvSpPr>
          <p:cNvPr id="4" name="Slide Number Placeholder 3"/>
          <p:cNvSpPr>
            <a:spLocks noGrp="1"/>
          </p:cNvSpPr>
          <p:nvPr>
            <p:ph type="sldNum" sz="quarter" idx="10"/>
          </p:nvPr>
        </p:nvSpPr>
        <p:spPr/>
        <p:txBody>
          <a:bodyPr/>
          <a:lstStyle/>
          <a:p>
            <a:fld id="{22B9266C-28D4-4777-8E41-995B2878890C}" type="slidenum">
              <a:rPr lang="en-US" smtClean="0"/>
              <a:t>7</a:t>
            </a:fld>
            <a:endParaRPr lang="en-US"/>
          </a:p>
        </p:txBody>
      </p:sp>
    </p:spTree>
    <p:extLst>
      <p:ext uri="{BB962C8B-B14F-4D97-AF65-F5344CB8AC3E}">
        <p14:creationId xmlns:p14="http://schemas.microsoft.com/office/powerpoint/2010/main" val="1523896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p:cNvSpPr>
            <a:spLocks noGrp="1"/>
          </p:cNvSpPr>
          <p:nvPr>
            <p:ph type="dt" sz="half" idx="10"/>
          </p:nvPr>
        </p:nvSpPr>
        <p:spPr/>
        <p:txBody>
          <a:bodyPr/>
          <a:lstStyle/>
          <a:p>
            <a:fld id="{588E44D7-7B7D-304A-BE66-FED79821BD8F}" type="datetimeFigureOut">
              <a:rPr kumimoji="1" lang="zh-CN" altLang="en-US" smtClean="0"/>
              <a:t>2019/3/26</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81054E63-EFF2-1B4F-BBA1-0047A4CE088B}" type="slidenum">
              <a:rPr kumimoji="1" lang="zh-CN" altLang="en-US" smtClean="0"/>
              <a:t>‹#›</a:t>
            </a:fld>
            <a:endParaRPr kumimoji="1" lang="zh-CN" altLang="en-US"/>
          </a:p>
        </p:txBody>
      </p:sp>
    </p:spTree>
    <p:extLst>
      <p:ext uri="{BB962C8B-B14F-4D97-AF65-F5344CB8AC3E}">
        <p14:creationId xmlns:p14="http://schemas.microsoft.com/office/powerpoint/2010/main" val="571972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竖排文本占位符 2"/>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588E44D7-7B7D-304A-BE66-FED79821BD8F}" type="datetimeFigureOut">
              <a:rPr kumimoji="1" lang="zh-CN" altLang="en-US" smtClean="0"/>
              <a:t>2019/3/26</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81054E63-EFF2-1B4F-BBA1-0047A4CE088B}" type="slidenum">
              <a:rPr kumimoji="1" lang="zh-CN" altLang="en-US" smtClean="0"/>
              <a:t>‹#›</a:t>
            </a:fld>
            <a:endParaRPr kumimoji="1" lang="zh-CN" altLang="en-US"/>
          </a:p>
        </p:txBody>
      </p:sp>
    </p:spTree>
    <p:extLst>
      <p:ext uri="{BB962C8B-B14F-4D97-AF65-F5344CB8AC3E}">
        <p14:creationId xmlns:p14="http://schemas.microsoft.com/office/powerpoint/2010/main" val="526489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本占位符 2"/>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588E44D7-7B7D-304A-BE66-FED79821BD8F}" type="datetimeFigureOut">
              <a:rPr kumimoji="1" lang="zh-CN" altLang="en-US" smtClean="0"/>
              <a:t>2019/3/26</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81054E63-EFF2-1B4F-BBA1-0047A4CE088B}" type="slidenum">
              <a:rPr kumimoji="1" lang="zh-CN" altLang="en-US" smtClean="0"/>
              <a:t>‹#›</a:t>
            </a:fld>
            <a:endParaRPr kumimoji="1" lang="zh-CN" altLang="en-US"/>
          </a:p>
        </p:txBody>
      </p:sp>
    </p:spTree>
    <p:extLst>
      <p:ext uri="{BB962C8B-B14F-4D97-AF65-F5344CB8AC3E}">
        <p14:creationId xmlns:p14="http://schemas.microsoft.com/office/powerpoint/2010/main" val="1084669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588E44D7-7B7D-304A-BE66-FED79821BD8F}" type="datetimeFigureOut">
              <a:rPr kumimoji="1" lang="zh-CN" altLang="en-US" smtClean="0"/>
              <a:t>2019/3/26</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81054E63-EFF2-1B4F-BBA1-0047A4CE088B}" type="slidenum">
              <a:rPr kumimoji="1" lang="zh-CN" altLang="en-US" smtClean="0"/>
              <a:t>‹#›</a:t>
            </a:fld>
            <a:endParaRPr kumimoji="1" lang="zh-CN" altLang="en-US"/>
          </a:p>
        </p:txBody>
      </p:sp>
    </p:spTree>
    <p:extLst>
      <p:ext uri="{BB962C8B-B14F-4D97-AF65-F5344CB8AC3E}">
        <p14:creationId xmlns:p14="http://schemas.microsoft.com/office/powerpoint/2010/main" val="1006011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p:cNvSpPr>
            <a:spLocks noGrp="1"/>
          </p:cNvSpPr>
          <p:nvPr>
            <p:ph type="dt" sz="half" idx="10"/>
          </p:nvPr>
        </p:nvSpPr>
        <p:spPr/>
        <p:txBody>
          <a:bodyPr/>
          <a:lstStyle/>
          <a:p>
            <a:fld id="{588E44D7-7B7D-304A-BE66-FED79821BD8F}" type="datetimeFigureOut">
              <a:rPr kumimoji="1" lang="zh-CN" altLang="en-US" smtClean="0"/>
              <a:t>2019/3/26</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81054E63-EFF2-1B4F-BBA1-0047A4CE088B}" type="slidenum">
              <a:rPr kumimoji="1" lang="zh-CN" altLang="en-US" smtClean="0"/>
              <a:t>‹#›</a:t>
            </a:fld>
            <a:endParaRPr kumimoji="1" lang="zh-CN" altLang="en-US"/>
          </a:p>
        </p:txBody>
      </p:sp>
    </p:spTree>
    <p:extLst>
      <p:ext uri="{BB962C8B-B14F-4D97-AF65-F5344CB8AC3E}">
        <p14:creationId xmlns:p14="http://schemas.microsoft.com/office/powerpoint/2010/main" val="904057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p:cNvSpPr>
            <a:spLocks noGrp="1"/>
          </p:cNvSpPr>
          <p:nvPr>
            <p:ph type="dt" sz="half" idx="10"/>
          </p:nvPr>
        </p:nvSpPr>
        <p:spPr/>
        <p:txBody>
          <a:bodyPr/>
          <a:lstStyle/>
          <a:p>
            <a:fld id="{588E44D7-7B7D-304A-BE66-FED79821BD8F}" type="datetimeFigureOut">
              <a:rPr kumimoji="1" lang="zh-CN" altLang="en-US" smtClean="0"/>
              <a:t>2019/3/26</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81054E63-EFF2-1B4F-BBA1-0047A4CE088B}" type="slidenum">
              <a:rPr kumimoji="1" lang="zh-CN" altLang="en-US" smtClean="0"/>
              <a:t>‹#›</a:t>
            </a:fld>
            <a:endParaRPr kumimoji="1" lang="zh-CN" altLang="en-US"/>
          </a:p>
        </p:txBody>
      </p:sp>
    </p:spTree>
    <p:extLst>
      <p:ext uri="{BB962C8B-B14F-4D97-AF65-F5344CB8AC3E}">
        <p14:creationId xmlns:p14="http://schemas.microsoft.com/office/powerpoint/2010/main" val="1042641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p:cNvSpPr>
            <a:spLocks noGrp="1"/>
          </p:cNvSpPr>
          <p:nvPr>
            <p:ph type="dt" sz="half" idx="10"/>
          </p:nvPr>
        </p:nvSpPr>
        <p:spPr/>
        <p:txBody>
          <a:bodyPr/>
          <a:lstStyle/>
          <a:p>
            <a:fld id="{588E44D7-7B7D-304A-BE66-FED79821BD8F}" type="datetimeFigureOut">
              <a:rPr kumimoji="1" lang="zh-CN" altLang="en-US" smtClean="0"/>
              <a:t>2019/3/26</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81054E63-EFF2-1B4F-BBA1-0047A4CE088B}" type="slidenum">
              <a:rPr kumimoji="1" lang="zh-CN" altLang="en-US" smtClean="0"/>
              <a:t>‹#›</a:t>
            </a:fld>
            <a:endParaRPr kumimoji="1" lang="zh-CN" altLang="en-US"/>
          </a:p>
        </p:txBody>
      </p:sp>
    </p:spTree>
    <p:extLst>
      <p:ext uri="{BB962C8B-B14F-4D97-AF65-F5344CB8AC3E}">
        <p14:creationId xmlns:p14="http://schemas.microsoft.com/office/powerpoint/2010/main" val="216021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日期占位符 2"/>
          <p:cNvSpPr>
            <a:spLocks noGrp="1"/>
          </p:cNvSpPr>
          <p:nvPr>
            <p:ph type="dt" sz="half" idx="10"/>
          </p:nvPr>
        </p:nvSpPr>
        <p:spPr/>
        <p:txBody>
          <a:bodyPr/>
          <a:lstStyle/>
          <a:p>
            <a:fld id="{588E44D7-7B7D-304A-BE66-FED79821BD8F}" type="datetimeFigureOut">
              <a:rPr kumimoji="1" lang="zh-CN" altLang="en-US" smtClean="0"/>
              <a:t>2019/3/26</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81054E63-EFF2-1B4F-BBA1-0047A4CE088B}" type="slidenum">
              <a:rPr kumimoji="1" lang="zh-CN" altLang="en-US" smtClean="0"/>
              <a:t>‹#›</a:t>
            </a:fld>
            <a:endParaRPr kumimoji="1" lang="zh-CN" altLang="en-US"/>
          </a:p>
        </p:txBody>
      </p:sp>
    </p:spTree>
    <p:extLst>
      <p:ext uri="{BB962C8B-B14F-4D97-AF65-F5344CB8AC3E}">
        <p14:creationId xmlns:p14="http://schemas.microsoft.com/office/powerpoint/2010/main" val="1431869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88E44D7-7B7D-304A-BE66-FED79821BD8F}" type="datetimeFigureOut">
              <a:rPr kumimoji="1" lang="zh-CN" altLang="en-US" smtClean="0"/>
              <a:t>2019/3/26</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81054E63-EFF2-1B4F-BBA1-0047A4CE088B}" type="slidenum">
              <a:rPr kumimoji="1" lang="zh-CN" altLang="en-US" smtClean="0"/>
              <a:t>‹#›</a:t>
            </a:fld>
            <a:endParaRPr kumimoji="1" lang="zh-CN" altLang="en-US"/>
          </a:p>
        </p:txBody>
      </p:sp>
    </p:spTree>
    <p:extLst>
      <p:ext uri="{BB962C8B-B14F-4D97-AF65-F5344CB8AC3E}">
        <p14:creationId xmlns:p14="http://schemas.microsoft.com/office/powerpoint/2010/main" val="729274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p:cNvSpPr>
            <a:spLocks noGrp="1"/>
          </p:cNvSpPr>
          <p:nvPr>
            <p:ph type="dt" sz="half" idx="10"/>
          </p:nvPr>
        </p:nvSpPr>
        <p:spPr/>
        <p:txBody>
          <a:bodyPr/>
          <a:lstStyle/>
          <a:p>
            <a:fld id="{588E44D7-7B7D-304A-BE66-FED79821BD8F}" type="datetimeFigureOut">
              <a:rPr kumimoji="1" lang="zh-CN" altLang="en-US" smtClean="0"/>
              <a:t>2019/3/26</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81054E63-EFF2-1B4F-BBA1-0047A4CE088B}" type="slidenum">
              <a:rPr kumimoji="1" lang="zh-CN" altLang="en-US" smtClean="0"/>
              <a:t>‹#›</a:t>
            </a:fld>
            <a:endParaRPr kumimoji="1" lang="zh-CN" altLang="en-US"/>
          </a:p>
        </p:txBody>
      </p:sp>
    </p:spTree>
    <p:extLst>
      <p:ext uri="{BB962C8B-B14F-4D97-AF65-F5344CB8AC3E}">
        <p14:creationId xmlns:p14="http://schemas.microsoft.com/office/powerpoint/2010/main" val="1224961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p:cNvSpPr>
            <a:spLocks noGrp="1"/>
          </p:cNvSpPr>
          <p:nvPr>
            <p:ph type="dt" sz="half" idx="10"/>
          </p:nvPr>
        </p:nvSpPr>
        <p:spPr/>
        <p:txBody>
          <a:bodyPr/>
          <a:lstStyle/>
          <a:p>
            <a:fld id="{588E44D7-7B7D-304A-BE66-FED79821BD8F}" type="datetimeFigureOut">
              <a:rPr kumimoji="1" lang="zh-CN" altLang="en-US" smtClean="0"/>
              <a:t>2019/3/26</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81054E63-EFF2-1B4F-BBA1-0047A4CE088B}" type="slidenum">
              <a:rPr kumimoji="1" lang="zh-CN" altLang="en-US" smtClean="0"/>
              <a:t>‹#›</a:t>
            </a:fld>
            <a:endParaRPr kumimoji="1" lang="zh-CN" altLang="en-US"/>
          </a:p>
        </p:txBody>
      </p:sp>
    </p:spTree>
    <p:extLst>
      <p:ext uri="{BB962C8B-B14F-4D97-AF65-F5344CB8AC3E}">
        <p14:creationId xmlns:p14="http://schemas.microsoft.com/office/powerpoint/2010/main" val="1820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E44D7-7B7D-304A-BE66-FED79821BD8F}" type="datetimeFigureOut">
              <a:rPr kumimoji="1" lang="zh-CN" altLang="en-US" smtClean="0"/>
              <a:t>2019/3/26</a:t>
            </a:fld>
            <a:endParaRPr kumimoji="1"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054E63-EFF2-1B4F-BBA1-0047A4CE088B}" type="slidenum">
              <a:rPr kumimoji="1" lang="zh-CN" altLang="en-US" smtClean="0"/>
              <a:t>‹#›</a:t>
            </a:fld>
            <a:endParaRPr kumimoji="1" lang="zh-CN" altLang="en-US"/>
          </a:p>
        </p:txBody>
      </p:sp>
    </p:spTree>
    <p:extLst>
      <p:ext uri="{BB962C8B-B14F-4D97-AF65-F5344CB8AC3E}">
        <p14:creationId xmlns:p14="http://schemas.microsoft.com/office/powerpoint/2010/main" val="957310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7" Type="http://schemas.openxmlformats.org/officeDocument/2006/relationships/image" Target="../media/image8.gif"/><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gif"/><Relationship Id="rId4" Type="http://schemas.openxmlformats.org/officeDocument/2006/relationships/image" Target="../media/image11.gif"/></Relationships>
</file>

<file path=ppt/slides/_rels/slide6.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gif"/><Relationship Id="rId4" Type="http://schemas.openxmlformats.org/officeDocument/2006/relationships/image" Target="../media/image15.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81149" y="2143126"/>
            <a:ext cx="9144000" cy="1066800"/>
          </a:xfrm>
        </p:spPr>
        <p:txBody>
          <a:bodyPr/>
          <a:lstStyle/>
          <a:p>
            <a:r>
              <a:rPr kumimoji="1" lang="zh-CN" altLang="en-US" dirty="0"/>
              <a:t> </a:t>
            </a:r>
            <a:r>
              <a:rPr kumimoji="1" lang="en-US" altLang="zh-CN" b="1" dirty="0"/>
              <a:t>Recommender</a:t>
            </a:r>
            <a:r>
              <a:rPr kumimoji="1" lang="zh-CN" altLang="en-US" b="1" dirty="0"/>
              <a:t> </a:t>
            </a:r>
            <a:r>
              <a:rPr kumimoji="1" lang="en-US" altLang="zh-CN" b="1" dirty="0"/>
              <a:t>Systems</a:t>
            </a:r>
            <a:endParaRPr kumimoji="1" lang="zh-CN" altLang="en-US" b="1" dirty="0"/>
          </a:p>
        </p:txBody>
      </p:sp>
      <p:sp>
        <p:nvSpPr>
          <p:cNvPr id="4" name="文本框 3"/>
          <p:cNvSpPr txBox="1"/>
          <p:nvPr/>
        </p:nvSpPr>
        <p:spPr>
          <a:xfrm>
            <a:off x="7567613" y="4872037"/>
            <a:ext cx="3776663" cy="923330"/>
          </a:xfrm>
          <a:prstGeom prst="rect">
            <a:avLst/>
          </a:prstGeom>
          <a:noFill/>
        </p:spPr>
        <p:txBody>
          <a:bodyPr wrap="square" rtlCol="0">
            <a:spAutoFit/>
          </a:bodyPr>
          <a:lstStyle/>
          <a:p>
            <a:r>
              <a:rPr kumimoji="1" lang="en-US" altLang="zh-CN" b="1" dirty="0"/>
              <a:t>Name: Liu Yang   </a:t>
            </a:r>
          </a:p>
          <a:p>
            <a:r>
              <a:rPr kumimoji="1" lang="en-US" altLang="zh-CN" b="1" dirty="0"/>
              <a:t>Office: SHB802</a:t>
            </a:r>
          </a:p>
          <a:p>
            <a:r>
              <a:rPr kumimoji="1" lang="en-US" altLang="zh-CN" b="1" dirty="0"/>
              <a:t>Email: yangliu476730@yahoo.com</a:t>
            </a:r>
            <a:endParaRPr kumimoji="1" lang="zh-CN" altLang="en-US" b="1" dirty="0"/>
          </a:p>
        </p:txBody>
      </p:sp>
    </p:spTree>
    <p:extLst>
      <p:ext uri="{BB962C8B-B14F-4D97-AF65-F5344CB8AC3E}">
        <p14:creationId xmlns:p14="http://schemas.microsoft.com/office/powerpoint/2010/main" val="1017756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b="1" dirty="0"/>
              <a:t>     </a:t>
            </a:r>
            <a:r>
              <a:rPr kumimoji="1" lang="en-US" altLang="zh-CN" b="1" dirty="0"/>
              <a:t>Example</a:t>
            </a:r>
            <a:endParaRPr kumimoji="1" lang="zh-CN" altLang="en-US" b="1" dirty="0"/>
          </a:p>
        </p:txBody>
      </p:sp>
      <p:sp>
        <p:nvSpPr>
          <p:cNvPr id="4" name="文本框 3"/>
          <p:cNvSpPr txBox="1"/>
          <p:nvPr/>
        </p:nvSpPr>
        <p:spPr>
          <a:xfrm>
            <a:off x="1638300" y="1504117"/>
            <a:ext cx="9550400" cy="707886"/>
          </a:xfrm>
          <a:prstGeom prst="rect">
            <a:avLst/>
          </a:prstGeom>
          <a:noFill/>
        </p:spPr>
        <p:txBody>
          <a:bodyPr wrap="square" rtlCol="0">
            <a:spAutoFit/>
          </a:bodyPr>
          <a:lstStyle/>
          <a:p>
            <a:r>
              <a:rPr kumimoji="1" lang="en-US" altLang="zh-CN" sz="2000" b="1" dirty="0"/>
              <a:t>Probabilistic</a:t>
            </a:r>
            <a:r>
              <a:rPr kumimoji="1" lang="zh-CN" altLang="en-US" sz="2000" b="1" dirty="0"/>
              <a:t> </a:t>
            </a:r>
            <a:r>
              <a:rPr kumimoji="1" lang="en-US" altLang="zh-CN" sz="2000" b="1" dirty="0"/>
              <a:t>Matrix</a:t>
            </a:r>
            <a:r>
              <a:rPr kumimoji="1" lang="zh-CN" altLang="en-US" sz="2000" b="1" dirty="0"/>
              <a:t> </a:t>
            </a:r>
            <a:r>
              <a:rPr kumimoji="1" lang="en-US" altLang="zh-CN" sz="2000" b="1" dirty="0"/>
              <a:t>Factorization</a:t>
            </a:r>
            <a:r>
              <a:rPr kumimoji="1" lang="zh-CN" altLang="en-US" sz="2000" b="1" dirty="0"/>
              <a:t> </a:t>
            </a:r>
            <a:r>
              <a:rPr kumimoji="1" lang="en-US" altLang="zh-CN" sz="2000" b="1" dirty="0"/>
              <a:t>is</a:t>
            </a:r>
            <a:r>
              <a:rPr kumimoji="1" lang="zh-CN" altLang="en-US" sz="2000" b="1" dirty="0"/>
              <a:t> </a:t>
            </a:r>
            <a:r>
              <a:rPr kumimoji="1" lang="en-US" altLang="zh-CN" sz="2000" b="1" dirty="0"/>
              <a:t>the</a:t>
            </a:r>
            <a:r>
              <a:rPr kumimoji="1" lang="zh-CN" altLang="en-US" sz="2000" b="1" dirty="0"/>
              <a:t> </a:t>
            </a:r>
            <a:r>
              <a:rPr kumimoji="1" lang="en-US" altLang="zh-CN" sz="2000" b="1" dirty="0"/>
              <a:t>winner</a:t>
            </a:r>
            <a:r>
              <a:rPr kumimoji="1" lang="zh-CN" altLang="en-US" sz="2000" b="1" dirty="0"/>
              <a:t> </a:t>
            </a:r>
            <a:r>
              <a:rPr kumimoji="1" lang="en-US" altLang="zh-CN" sz="2000" b="1" dirty="0"/>
              <a:t>of</a:t>
            </a:r>
            <a:r>
              <a:rPr kumimoji="1" lang="zh-CN" altLang="en-US" sz="2000" b="1" dirty="0"/>
              <a:t> </a:t>
            </a:r>
            <a:r>
              <a:rPr kumimoji="1" lang="en-US" altLang="zh-CN" sz="2000" b="1" dirty="0"/>
              <a:t>Netflix</a:t>
            </a:r>
            <a:r>
              <a:rPr kumimoji="1" lang="zh-CN" altLang="en-US" sz="2000" b="1" dirty="0"/>
              <a:t> </a:t>
            </a:r>
            <a:r>
              <a:rPr kumimoji="1" lang="en-US" altLang="zh-CN" sz="2000" b="1" dirty="0"/>
              <a:t>Challenge</a:t>
            </a:r>
            <a:r>
              <a:rPr kumimoji="1" lang="zh-CN" altLang="en-US" sz="2000" b="1" dirty="0"/>
              <a:t> </a:t>
            </a:r>
            <a:r>
              <a:rPr kumimoji="1" lang="en-US" altLang="zh-CN" sz="2000" b="1" dirty="0"/>
              <a:t>based</a:t>
            </a:r>
            <a:r>
              <a:rPr kumimoji="1" lang="zh-CN" altLang="en-US" sz="2000" b="1" dirty="0"/>
              <a:t> </a:t>
            </a:r>
            <a:r>
              <a:rPr kumimoji="1" lang="en-US" altLang="zh-CN" sz="2000" b="1" dirty="0"/>
              <a:t>on</a:t>
            </a:r>
            <a:r>
              <a:rPr kumimoji="1" lang="zh-CN" altLang="en-US" sz="2000" b="1" dirty="0"/>
              <a:t> </a:t>
            </a:r>
            <a:r>
              <a:rPr kumimoji="1" lang="en-US" altLang="zh-CN" sz="2000" b="1" dirty="0"/>
              <a:t>Netflix</a:t>
            </a:r>
            <a:r>
              <a:rPr kumimoji="1" lang="zh-CN" altLang="en-US" sz="2000" b="1" dirty="0"/>
              <a:t> </a:t>
            </a:r>
            <a:r>
              <a:rPr kumimoji="1" lang="en-US" altLang="zh-CN" sz="2000" b="1" dirty="0"/>
              <a:t>Matrix.</a:t>
            </a:r>
            <a:r>
              <a:rPr kumimoji="1" lang="zh-CN" altLang="en-US" sz="2000" b="1" dirty="0"/>
              <a:t> </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2450" y="2748077"/>
            <a:ext cx="3924300" cy="2946400"/>
          </a:xfrm>
          <a:prstGeom prst="rect">
            <a:avLst/>
          </a:prstGeom>
        </p:spPr>
      </p:pic>
      <p:sp>
        <p:nvSpPr>
          <p:cNvPr id="6" name="文本框 5"/>
          <p:cNvSpPr txBox="1"/>
          <p:nvPr/>
        </p:nvSpPr>
        <p:spPr>
          <a:xfrm>
            <a:off x="2354756" y="5736760"/>
            <a:ext cx="1792478" cy="369332"/>
          </a:xfrm>
          <a:prstGeom prst="rect">
            <a:avLst/>
          </a:prstGeom>
          <a:noFill/>
        </p:spPr>
        <p:txBody>
          <a:bodyPr wrap="none" rtlCol="0">
            <a:spAutoFit/>
          </a:bodyPr>
          <a:lstStyle/>
          <a:p>
            <a:r>
              <a:rPr kumimoji="1" lang="en-US" altLang="zh-CN" b="1" dirty="0"/>
              <a:t>NETFLIX</a:t>
            </a:r>
            <a:r>
              <a:rPr kumimoji="1" lang="zh-CN" altLang="en-US" b="1" dirty="0"/>
              <a:t> </a:t>
            </a:r>
            <a:r>
              <a:rPr kumimoji="1" lang="en-US" altLang="zh-CN" b="1" dirty="0"/>
              <a:t>Rating</a:t>
            </a:r>
            <a:endParaRPr kumimoji="1" lang="zh-CN" altLang="en-US" b="1" dirty="0"/>
          </a:p>
        </p:txBody>
      </p:sp>
      <p:sp>
        <p:nvSpPr>
          <p:cNvPr id="7" name="矩形 6"/>
          <p:cNvSpPr/>
          <p:nvPr/>
        </p:nvSpPr>
        <p:spPr>
          <a:xfrm>
            <a:off x="8061335" y="5694477"/>
            <a:ext cx="2302233" cy="369332"/>
          </a:xfrm>
          <a:prstGeom prst="rect">
            <a:avLst/>
          </a:prstGeom>
        </p:spPr>
        <p:txBody>
          <a:bodyPr wrap="none">
            <a:spAutoFit/>
          </a:bodyPr>
          <a:lstStyle/>
          <a:p>
            <a:r>
              <a:rPr kumimoji="1" lang="en-US" altLang="zh-CN" b="1" dirty="0"/>
              <a:t>WTF:</a:t>
            </a:r>
            <a:r>
              <a:rPr kumimoji="1" lang="zh-CN" altLang="en-US" b="1" dirty="0"/>
              <a:t> </a:t>
            </a:r>
            <a:r>
              <a:rPr kumimoji="1" lang="en-US" altLang="zh-CN" b="1" dirty="0"/>
              <a:t>Who</a:t>
            </a:r>
            <a:r>
              <a:rPr kumimoji="1" lang="zh-CN" altLang="en-US" b="1" dirty="0"/>
              <a:t> </a:t>
            </a:r>
            <a:r>
              <a:rPr kumimoji="1" lang="en-US" altLang="zh-CN" b="1" dirty="0"/>
              <a:t>to</a:t>
            </a:r>
            <a:r>
              <a:rPr kumimoji="1" lang="zh-CN" altLang="en-US" b="1" dirty="0"/>
              <a:t> </a:t>
            </a:r>
            <a:r>
              <a:rPr kumimoji="1" lang="en-US" altLang="zh-CN" b="1" dirty="0"/>
              <a:t>Follow</a:t>
            </a:r>
            <a:endParaRPr kumimoji="1" lang="zh-CN" altLang="en-US" b="1" dirty="0"/>
          </a:p>
        </p:txBody>
      </p:sp>
      <p:pic>
        <p:nvPicPr>
          <p:cNvPr id="8" name="Picture 2" descr="E:\MF\pics\netflix.png"/>
          <p:cNvPicPr>
            <a:picLocks noChangeAspect="1" noChangeArrowheads="1"/>
          </p:cNvPicPr>
          <p:nvPr/>
        </p:nvPicPr>
        <p:blipFill>
          <a:blip r:embed="rId3" cstate="print"/>
          <a:srcRect/>
          <a:stretch>
            <a:fillRect/>
          </a:stretch>
        </p:blipFill>
        <p:spPr bwMode="auto">
          <a:xfrm>
            <a:off x="1638300" y="2640987"/>
            <a:ext cx="4038600" cy="2853359"/>
          </a:xfrm>
          <a:prstGeom prst="rect">
            <a:avLst/>
          </a:prstGeom>
          <a:noFill/>
        </p:spPr>
      </p:pic>
    </p:spTree>
    <p:extLst>
      <p:ext uri="{BB962C8B-B14F-4D97-AF65-F5344CB8AC3E}">
        <p14:creationId xmlns:p14="http://schemas.microsoft.com/office/powerpoint/2010/main" val="918645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Notations</a:t>
            </a:r>
            <a:r>
              <a:rPr lang="en-US" altLang="zh-CN" b="1" dirty="0"/>
              <a:t>-Probabilistic</a:t>
            </a:r>
            <a:r>
              <a:rPr lang="zh-CN" altLang="en-US" dirty="0"/>
              <a:t> </a:t>
            </a:r>
            <a:r>
              <a:rPr lang="en-US" altLang="zh-CN" b="1" dirty="0"/>
              <a:t>Matrix</a:t>
            </a:r>
            <a:r>
              <a:rPr lang="zh-CN" altLang="en-US" b="1" dirty="0"/>
              <a:t> </a:t>
            </a:r>
            <a:r>
              <a:rPr lang="en-US" altLang="zh-CN" b="1" dirty="0"/>
              <a:t>Factorization</a:t>
            </a:r>
            <a:endParaRPr lang="en-US" b="1" dirty="0"/>
          </a:p>
        </p:txBody>
      </p:sp>
      <p:sp>
        <p:nvSpPr>
          <p:cNvPr id="3" name="Content Placeholder 2"/>
          <p:cNvSpPr>
            <a:spLocks noGrp="1"/>
          </p:cNvSpPr>
          <p:nvPr>
            <p:ph idx="1"/>
          </p:nvPr>
        </p:nvSpPr>
        <p:spPr>
          <a:xfrm>
            <a:off x="1981200" y="3263902"/>
            <a:ext cx="8229600" cy="3087027"/>
          </a:xfrm>
        </p:spPr>
        <p:txBody>
          <a:bodyPr>
            <a:normAutofit fontScale="92500" lnSpcReduction="10000"/>
          </a:bodyPr>
          <a:lstStyle/>
          <a:p>
            <a:r>
              <a:rPr lang="en-US" b="1" dirty="0"/>
              <a:t>Suppose we have M items, N users and integer rating values from 1 to D.</a:t>
            </a:r>
          </a:p>
          <a:p>
            <a:r>
              <a:rPr lang="en-US" b="1" dirty="0"/>
              <a:t>Let </a:t>
            </a:r>
            <a:r>
              <a:rPr lang="en-US" b="1" i="1" dirty="0" err="1"/>
              <a:t>ij</a:t>
            </a:r>
            <a:r>
              <a:rPr lang="en-US" b="1" dirty="0" err="1"/>
              <a:t>th</a:t>
            </a:r>
            <a:r>
              <a:rPr lang="en-US" b="1" dirty="0"/>
              <a:t> entry of X,      , be the rating of user </a:t>
            </a:r>
            <a:r>
              <a:rPr lang="en-US" b="1" dirty="0" err="1"/>
              <a:t>i</a:t>
            </a:r>
            <a:r>
              <a:rPr lang="en-US" b="1" dirty="0"/>
              <a:t> for item j .</a:t>
            </a:r>
          </a:p>
          <a:p>
            <a:r>
              <a:rPr lang="en-US" b="1" dirty="0"/>
              <a:t>                is latent user feature matrix,     denote the latent feature vector for user </a:t>
            </a:r>
            <a:r>
              <a:rPr lang="en-US" b="1" dirty="0" err="1"/>
              <a:t>i</a:t>
            </a:r>
            <a:r>
              <a:rPr lang="en-US" b="1" dirty="0"/>
              <a:t> .</a:t>
            </a:r>
          </a:p>
          <a:p>
            <a:r>
              <a:rPr lang="en-US" b="1" dirty="0"/>
              <a:t>                is latent item feature matrix,     denote the latent feature vector for item j .</a:t>
            </a:r>
          </a:p>
        </p:txBody>
      </p:sp>
      <p:pic>
        <p:nvPicPr>
          <p:cNvPr id="39939" name="Picture 3" descr="E:\MF\pics\pmf.png"/>
          <p:cNvPicPr>
            <a:picLocks noChangeAspect="1" noChangeArrowheads="1"/>
          </p:cNvPicPr>
          <p:nvPr/>
        </p:nvPicPr>
        <p:blipFill>
          <a:blip r:embed="rId2" cstate="print"/>
          <a:srcRect/>
          <a:stretch>
            <a:fillRect/>
          </a:stretch>
        </p:blipFill>
        <p:spPr bwMode="auto">
          <a:xfrm>
            <a:off x="3657601" y="1449557"/>
            <a:ext cx="4279900" cy="1808924"/>
          </a:xfrm>
          <a:prstGeom prst="rect">
            <a:avLst/>
          </a:prstGeom>
          <a:noFill/>
        </p:spPr>
      </p:pic>
      <p:pic>
        <p:nvPicPr>
          <p:cNvPr id="39941" name="Picture 5" descr="http://latex.codecogs.com/gif.latex?\huge%20\dpi%7b200%7d%20X_%7bij%7d"/>
          <p:cNvPicPr>
            <a:picLocks noChangeAspect="1" noChangeArrowheads="1"/>
          </p:cNvPicPr>
          <p:nvPr/>
        </p:nvPicPr>
        <p:blipFill>
          <a:blip r:embed="rId3" cstate="print"/>
          <a:srcRect/>
          <a:stretch>
            <a:fillRect/>
          </a:stretch>
        </p:blipFill>
        <p:spPr bwMode="auto">
          <a:xfrm>
            <a:off x="5057776" y="4105570"/>
            <a:ext cx="390525" cy="314030"/>
          </a:xfrm>
          <a:prstGeom prst="rect">
            <a:avLst/>
          </a:prstGeom>
          <a:noFill/>
        </p:spPr>
      </p:pic>
      <p:pic>
        <p:nvPicPr>
          <p:cNvPr id="39943" name="Picture 7" descr="http://latex.codecogs.com/gif.latex?\huge%20\dpi%7b200%7d%20U%20\in%20\bb%7bR%7d%5e%7bK%20\times%20N%7d"/>
          <p:cNvPicPr>
            <a:picLocks noChangeAspect="1" noChangeArrowheads="1"/>
          </p:cNvPicPr>
          <p:nvPr/>
        </p:nvPicPr>
        <p:blipFill>
          <a:blip r:embed="rId4" cstate="print"/>
          <a:srcRect/>
          <a:stretch>
            <a:fillRect/>
          </a:stretch>
        </p:blipFill>
        <p:spPr bwMode="auto">
          <a:xfrm>
            <a:off x="2451100" y="4865194"/>
            <a:ext cx="1143000" cy="265607"/>
          </a:xfrm>
          <a:prstGeom prst="rect">
            <a:avLst/>
          </a:prstGeom>
          <a:noFill/>
        </p:spPr>
      </p:pic>
      <p:pic>
        <p:nvPicPr>
          <p:cNvPr id="39945" name="Picture 9" descr="http://latex.codecogs.com/gif.latex?\huge%20\dpi%7b200%7d%20V%20\in%20\bb%7bR%7d%5e%7bK%20\times%20M%7d"/>
          <p:cNvPicPr>
            <a:picLocks noChangeAspect="1" noChangeArrowheads="1"/>
          </p:cNvPicPr>
          <p:nvPr/>
        </p:nvPicPr>
        <p:blipFill>
          <a:blip r:embed="rId5" cstate="print"/>
          <a:srcRect/>
          <a:stretch>
            <a:fillRect/>
          </a:stretch>
        </p:blipFill>
        <p:spPr bwMode="auto">
          <a:xfrm>
            <a:off x="2438400" y="5611086"/>
            <a:ext cx="1143000" cy="256315"/>
          </a:xfrm>
          <a:prstGeom prst="rect">
            <a:avLst/>
          </a:prstGeom>
          <a:noFill/>
        </p:spPr>
      </p:pic>
      <p:pic>
        <p:nvPicPr>
          <p:cNvPr id="64514" name="Picture 2" descr="http://latex.codecogs.com/gif.latex?\huge%20\dpi%7b200%7d%20U_i"/>
          <p:cNvPicPr>
            <a:picLocks noChangeAspect="1" noChangeArrowheads="1"/>
          </p:cNvPicPr>
          <p:nvPr/>
        </p:nvPicPr>
        <p:blipFill>
          <a:blip r:embed="rId6" cstate="print"/>
          <a:srcRect/>
          <a:stretch>
            <a:fillRect/>
          </a:stretch>
        </p:blipFill>
        <p:spPr bwMode="auto">
          <a:xfrm>
            <a:off x="8093958" y="4851401"/>
            <a:ext cx="262642" cy="299245"/>
          </a:xfrm>
          <a:prstGeom prst="rect">
            <a:avLst/>
          </a:prstGeom>
          <a:noFill/>
        </p:spPr>
      </p:pic>
      <p:pic>
        <p:nvPicPr>
          <p:cNvPr id="64516" name="Picture 4" descr="http://latex.codecogs.com/gif.latex?\huge%20\dpi%7b200%7d%20V_j"/>
          <p:cNvPicPr>
            <a:picLocks noChangeAspect="1" noChangeArrowheads="1"/>
          </p:cNvPicPr>
          <p:nvPr/>
        </p:nvPicPr>
        <p:blipFill>
          <a:blip r:embed="rId7" cstate="print"/>
          <a:srcRect/>
          <a:stretch>
            <a:fillRect/>
          </a:stretch>
        </p:blipFill>
        <p:spPr bwMode="auto">
          <a:xfrm>
            <a:off x="8147050" y="5599410"/>
            <a:ext cx="260350" cy="344191"/>
          </a:xfrm>
          <a:prstGeom prst="rect">
            <a:avLst/>
          </a:prstGeom>
          <a:noFill/>
        </p:spPr>
      </p:pic>
      <p:sp>
        <p:nvSpPr>
          <p:cNvPr id="4" name="Slide Number Placeholder 3"/>
          <p:cNvSpPr>
            <a:spLocks noGrp="1"/>
          </p:cNvSpPr>
          <p:nvPr>
            <p:ph type="sldNum" sz="quarter" idx="12"/>
          </p:nvPr>
        </p:nvSpPr>
        <p:spPr/>
        <p:txBody>
          <a:bodyPr/>
          <a:lstStyle/>
          <a:p>
            <a:fld id="{EAE57634-FDE7-4797-91F6-0E7406C687AB}" type="slidenum">
              <a:rPr lang="en-US" smtClean="0"/>
              <a:pPr/>
              <a:t>3</a:t>
            </a:fld>
            <a:endParaRPr lang="en-US" dirty="0"/>
          </a:p>
        </p:txBody>
      </p:sp>
    </p:spTree>
    <p:extLst>
      <p:ext uri="{BB962C8B-B14F-4D97-AF65-F5344CB8AC3E}">
        <p14:creationId xmlns:p14="http://schemas.microsoft.com/office/powerpoint/2010/main" val="80789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9941"/>
                                        </p:tgtEl>
                                        <p:attrNameLst>
                                          <p:attrName>style.visibility</p:attrName>
                                        </p:attrNameLst>
                                      </p:cBhvr>
                                      <p:to>
                                        <p:strVal val="visible"/>
                                      </p:to>
                                    </p:set>
                                    <p:animEffect transition="in" filter="fade">
                                      <p:cBhvr>
                                        <p:cTn id="15" dur="500"/>
                                        <p:tgtEl>
                                          <p:spTgt spid="3994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9943"/>
                                        </p:tgtEl>
                                        <p:attrNameLst>
                                          <p:attrName>style.visibility</p:attrName>
                                        </p:attrNameLst>
                                      </p:cBhvr>
                                      <p:to>
                                        <p:strVal val="visible"/>
                                      </p:to>
                                    </p:set>
                                    <p:animEffect transition="in" filter="fade">
                                      <p:cBhvr>
                                        <p:cTn id="23" dur="500"/>
                                        <p:tgtEl>
                                          <p:spTgt spid="39943"/>
                                        </p:tgtEl>
                                      </p:cBhvr>
                                    </p:animEffect>
                                  </p:childTnLst>
                                </p:cTn>
                              </p:par>
                              <p:par>
                                <p:cTn id="24" presetID="10" presetClass="entr" presetSubtype="0" fill="hold" nodeType="withEffect">
                                  <p:stCondLst>
                                    <p:cond delay="0"/>
                                  </p:stCondLst>
                                  <p:childTnLst>
                                    <p:set>
                                      <p:cBhvr>
                                        <p:cTn id="25" dur="1" fill="hold">
                                          <p:stCondLst>
                                            <p:cond delay="0"/>
                                          </p:stCondLst>
                                        </p:cTn>
                                        <p:tgtEl>
                                          <p:spTgt spid="64514"/>
                                        </p:tgtEl>
                                        <p:attrNameLst>
                                          <p:attrName>style.visibility</p:attrName>
                                        </p:attrNameLst>
                                      </p:cBhvr>
                                      <p:to>
                                        <p:strVal val="visible"/>
                                      </p:to>
                                    </p:set>
                                    <p:animEffect transition="in" filter="fade">
                                      <p:cBhvr>
                                        <p:cTn id="26" dur="500"/>
                                        <p:tgtEl>
                                          <p:spTgt spid="645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9945"/>
                                        </p:tgtEl>
                                        <p:attrNameLst>
                                          <p:attrName>style.visibility</p:attrName>
                                        </p:attrNameLst>
                                      </p:cBhvr>
                                      <p:to>
                                        <p:strVal val="visible"/>
                                      </p:to>
                                    </p:set>
                                    <p:animEffect transition="in" filter="fade">
                                      <p:cBhvr>
                                        <p:cTn id="34" dur="500"/>
                                        <p:tgtEl>
                                          <p:spTgt spid="39945"/>
                                        </p:tgtEl>
                                      </p:cBhvr>
                                    </p:animEffect>
                                  </p:childTnLst>
                                </p:cTn>
                              </p:par>
                              <p:par>
                                <p:cTn id="35" presetID="10" presetClass="entr" presetSubtype="0" fill="hold" nodeType="withEffect">
                                  <p:stCondLst>
                                    <p:cond delay="0"/>
                                  </p:stCondLst>
                                  <p:childTnLst>
                                    <p:set>
                                      <p:cBhvr>
                                        <p:cTn id="36" dur="1" fill="hold">
                                          <p:stCondLst>
                                            <p:cond delay="0"/>
                                          </p:stCondLst>
                                        </p:cTn>
                                        <p:tgtEl>
                                          <p:spTgt spid="64516"/>
                                        </p:tgtEl>
                                        <p:attrNameLst>
                                          <p:attrName>style.visibility</p:attrName>
                                        </p:attrNameLst>
                                      </p:cBhvr>
                                      <p:to>
                                        <p:strVal val="visible"/>
                                      </p:to>
                                    </p:set>
                                    <p:animEffect transition="in" filter="fade">
                                      <p:cBhvr>
                                        <p:cTn id="37" dur="500"/>
                                        <p:tgtEl>
                                          <p:spTgt spid="64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Matrix Factorization: the Non-probabilistic View</a:t>
            </a:r>
          </a:p>
        </p:txBody>
      </p:sp>
      <p:sp>
        <p:nvSpPr>
          <p:cNvPr id="3" name="Content Placeholder 2"/>
          <p:cNvSpPr>
            <a:spLocks noGrp="1"/>
          </p:cNvSpPr>
          <p:nvPr>
            <p:ph idx="1"/>
          </p:nvPr>
        </p:nvSpPr>
        <p:spPr>
          <a:xfrm>
            <a:off x="1981200" y="1752601"/>
            <a:ext cx="8229600" cy="4525963"/>
          </a:xfrm>
        </p:spPr>
        <p:txBody>
          <a:bodyPr>
            <a:noAutofit/>
          </a:bodyPr>
          <a:lstStyle/>
          <a:p>
            <a:r>
              <a:rPr lang="en-US" altLang="zh-CN" b="1" dirty="0"/>
              <a:t>Goal:</a:t>
            </a:r>
            <a:r>
              <a:rPr lang="zh-CN" altLang="en-US" b="1" dirty="0"/>
              <a:t> </a:t>
            </a:r>
            <a:r>
              <a:rPr lang="en-US" b="1" dirty="0"/>
              <a:t>To predict the rating given by user </a:t>
            </a:r>
            <a:r>
              <a:rPr lang="en-US" b="1" dirty="0" err="1"/>
              <a:t>i</a:t>
            </a:r>
            <a:r>
              <a:rPr lang="en-US" b="1" dirty="0"/>
              <a:t> to item j,</a:t>
            </a:r>
          </a:p>
          <a:p>
            <a:pPr marL="0" indent="0">
              <a:buNone/>
            </a:pPr>
            <a:endParaRPr lang="en-US" sz="2400" b="1" dirty="0"/>
          </a:p>
          <a:p>
            <a:r>
              <a:rPr lang="en-US" b="1" dirty="0"/>
              <a:t>Intuition</a:t>
            </a:r>
          </a:p>
          <a:p>
            <a:pPr lvl="1"/>
            <a:r>
              <a:rPr lang="en-US" sz="2200" b="1" dirty="0"/>
              <a:t>The item feature vector can be viewed as the input.</a:t>
            </a:r>
          </a:p>
          <a:p>
            <a:pPr lvl="1"/>
            <a:r>
              <a:rPr lang="en-US" sz="2200" b="1" dirty="0"/>
              <a:t>The user feature vector can be viewed as the </a:t>
            </a:r>
            <a:r>
              <a:rPr lang="en-US" altLang="zh-CN" sz="2200" b="1" dirty="0"/>
              <a:t>input</a:t>
            </a:r>
            <a:r>
              <a:rPr lang="en-US" sz="2200" b="1" dirty="0"/>
              <a:t>.</a:t>
            </a:r>
          </a:p>
          <a:p>
            <a:pPr lvl="1"/>
            <a:r>
              <a:rPr lang="en-US" sz="2200" b="1" dirty="0"/>
              <a:t>The predicted rating is the output.</a:t>
            </a:r>
          </a:p>
          <a:p>
            <a:pPr lvl="1"/>
            <a:r>
              <a:rPr lang="en-US" sz="2200" b="1" dirty="0"/>
              <a:t>Unlike in linear regression, where inputs are given and weights are learned, we learn both the weights and the input by minimizing squared error.</a:t>
            </a:r>
          </a:p>
          <a:p>
            <a:pPr lvl="1"/>
            <a:r>
              <a:rPr lang="en-US" sz="2200" b="1" dirty="0"/>
              <a:t>The model is symmetric in items and users.</a:t>
            </a:r>
          </a:p>
        </p:txBody>
      </p:sp>
      <p:pic>
        <p:nvPicPr>
          <p:cNvPr id="65538" name="Picture 2" descr="http://latex.codecogs.com/gif.latex?\huge%20\dpi%7b200%7d%20\hat%7bR_%7bij%7d%7d%20=%20U_i%5eT%20V_j%20=%20\sum_%7bk%7d%20U_%7bik%7d%20V_%7bjk%7d"/>
          <p:cNvPicPr>
            <a:picLocks noChangeAspect="1" noChangeArrowheads="1"/>
          </p:cNvPicPr>
          <p:nvPr/>
        </p:nvPicPr>
        <p:blipFill>
          <a:blip r:embed="rId2" cstate="print"/>
          <a:srcRect/>
          <a:stretch>
            <a:fillRect/>
          </a:stretch>
        </p:blipFill>
        <p:spPr bwMode="auto">
          <a:xfrm>
            <a:off x="4235971" y="2438400"/>
            <a:ext cx="3460833" cy="804864"/>
          </a:xfrm>
          <a:prstGeom prst="rect">
            <a:avLst/>
          </a:prstGeom>
          <a:noFill/>
        </p:spPr>
      </p:pic>
      <p:sp>
        <p:nvSpPr>
          <p:cNvPr id="4" name="Slide Number Placeholder 3"/>
          <p:cNvSpPr>
            <a:spLocks noGrp="1"/>
          </p:cNvSpPr>
          <p:nvPr>
            <p:ph type="sldNum" sz="quarter" idx="12"/>
          </p:nvPr>
        </p:nvSpPr>
        <p:spPr/>
        <p:txBody>
          <a:bodyPr/>
          <a:lstStyle/>
          <a:p>
            <a:fld id="{EAE57634-FDE7-4797-91F6-0E7406C687AB}" type="slidenum">
              <a:rPr lang="en-US" smtClean="0"/>
              <a:pPr/>
              <a:t>4</a:t>
            </a:fld>
            <a:endParaRPr lang="en-US"/>
          </a:p>
        </p:txBody>
      </p:sp>
      <p:sp>
        <p:nvSpPr>
          <p:cNvPr id="5" name="TextBox 4"/>
          <p:cNvSpPr txBox="1"/>
          <p:nvPr/>
        </p:nvSpPr>
        <p:spPr>
          <a:xfrm>
            <a:off x="7240251" y="2400926"/>
            <a:ext cx="617477" cy="569387"/>
          </a:xfrm>
          <a:prstGeom prst="rect">
            <a:avLst/>
          </a:prstGeom>
          <a:solidFill>
            <a:schemeClr val="bg1"/>
          </a:solidFill>
        </p:spPr>
        <p:txBody>
          <a:bodyPr wrap="none" rtlCol="0">
            <a:spAutoFit/>
          </a:bodyPr>
          <a:lstStyle/>
          <a:p>
            <a:r>
              <a:rPr lang="en-US" sz="3100" i="1" dirty="0" err="1">
                <a:latin typeface="Adobe Hebrew" pitchFamily="18" charset="-79"/>
                <a:cs typeface="Adobe Hebrew" pitchFamily="18" charset="-79"/>
              </a:rPr>
              <a:t>V</a:t>
            </a:r>
            <a:r>
              <a:rPr lang="en-US" sz="3100" i="1" baseline="-25000" dirty="0" err="1">
                <a:latin typeface="Adobe Hebrew" pitchFamily="18" charset="-79"/>
                <a:cs typeface="Adobe Hebrew" pitchFamily="18" charset="-79"/>
              </a:rPr>
              <a:t>kj</a:t>
            </a:r>
            <a:endParaRPr lang="en-US" sz="3100" i="1" baseline="-25000" dirty="0">
              <a:latin typeface="Adobe Hebrew" pitchFamily="18" charset="-79"/>
              <a:cs typeface="Adobe Hebrew" pitchFamily="18" charset="-79"/>
            </a:endParaRPr>
          </a:p>
        </p:txBody>
      </p:sp>
    </p:spTree>
    <p:extLst>
      <p:ext uri="{BB962C8B-B14F-4D97-AF65-F5344CB8AC3E}">
        <p14:creationId xmlns:p14="http://schemas.microsoft.com/office/powerpoint/2010/main" val="616705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5538"/>
                                        </p:tgtEl>
                                        <p:attrNameLst>
                                          <p:attrName>style.visibility</p:attrName>
                                        </p:attrNameLst>
                                      </p:cBhvr>
                                      <p:to>
                                        <p:strVal val="visible"/>
                                      </p:to>
                                    </p:set>
                                    <p:animEffect transition="in" filter="fade">
                                      <p:cBhvr>
                                        <p:cTn id="13" dur="500"/>
                                        <p:tgtEl>
                                          <p:spTgt spid="6553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Probabilistic Matrix Factorization</a:t>
            </a:r>
          </a:p>
        </p:txBody>
      </p:sp>
      <p:sp>
        <p:nvSpPr>
          <p:cNvPr id="3" name="Content Placeholder 2"/>
          <p:cNvSpPr>
            <a:spLocks noGrp="1"/>
          </p:cNvSpPr>
          <p:nvPr>
            <p:ph idx="1"/>
          </p:nvPr>
        </p:nvSpPr>
        <p:spPr>
          <a:xfrm>
            <a:off x="1981200" y="1600202"/>
            <a:ext cx="8305800" cy="4952998"/>
          </a:xfrm>
        </p:spPr>
        <p:txBody>
          <a:bodyPr>
            <a:normAutofit fontScale="92500" lnSpcReduction="10000"/>
          </a:bodyPr>
          <a:lstStyle/>
          <a:p>
            <a:r>
              <a:rPr lang="en-US" b="1" dirty="0"/>
              <a:t>PMF is a simple probabilistic linear model with </a:t>
            </a:r>
            <a:r>
              <a:rPr lang="en-US" b="1" dirty="0">
                <a:solidFill>
                  <a:srgbClr val="FF0000"/>
                </a:solidFill>
              </a:rPr>
              <a:t>Gaussian</a:t>
            </a:r>
            <a:r>
              <a:rPr lang="en-US" b="1" dirty="0"/>
              <a:t> observation noise.</a:t>
            </a:r>
          </a:p>
          <a:p>
            <a:r>
              <a:rPr lang="en-US" b="1" dirty="0"/>
              <a:t>Given the feature vectors for the user and the item, the distribution of the corresponding rating is:</a:t>
            </a:r>
          </a:p>
          <a:p>
            <a:endParaRPr lang="en-US" b="1" dirty="0"/>
          </a:p>
          <a:p>
            <a:pPr marL="0" indent="0">
              <a:buNone/>
            </a:pPr>
            <a:endParaRPr lang="en-US" b="1" dirty="0"/>
          </a:p>
          <a:p>
            <a:pPr marL="0" indent="0">
              <a:buNone/>
            </a:pPr>
            <a:endParaRPr lang="en-US" b="1" dirty="0"/>
          </a:p>
          <a:p>
            <a:pPr marL="0" indent="0">
              <a:buNone/>
            </a:pPr>
            <a:endParaRPr lang="en-US" b="1" dirty="0"/>
          </a:p>
          <a:p>
            <a:r>
              <a:rPr lang="en-US" b="1" dirty="0"/>
              <a:t>The user and item feature vectors adopt zero-mean spherical Gaussian priors:</a:t>
            </a:r>
          </a:p>
          <a:p>
            <a:pPr>
              <a:buNone/>
            </a:pPr>
            <a:endParaRPr lang="en-US" dirty="0"/>
          </a:p>
          <a:p>
            <a:pPr>
              <a:buNone/>
            </a:pPr>
            <a:r>
              <a:rPr lang="en-US" dirty="0"/>
              <a:t> </a:t>
            </a:r>
          </a:p>
          <a:p>
            <a:pPr>
              <a:buNone/>
            </a:pPr>
            <a:endParaRPr lang="en-US" dirty="0"/>
          </a:p>
        </p:txBody>
      </p:sp>
      <p:pic>
        <p:nvPicPr>
          <p:cNvPr id="66562" name="Picture 2" descr="http://latex.codecogs.com/gif.latex?\huge%20\dpi%7b200%7d%20P(R_%7bij%7d%20|%20U_i,%20V_j,%20\sigma%5e2)%20=%20\mathcal%7bN%7d(R_%7bij%7d|U_i%5eT%20V_j,%20\sigma%5e2)"/>
          <p:cNvPicPr>
            <a:picLocks noChangeAspect="1" noChangeArrowheads="1"/>
          </p:cNvPicPr>
          <p:nvPr/>
        </p:nvPicPr>
        <p:blipFill>
          <a:blip r:embed="rId3" cstate="print"/>
          <a:srcRect/>
          <a:stretch>
            <a:fillRect/>
          </a:stretch>
        </p:blipFill>
        <p:spPr bwMode="auto">
          <a:xfrm>
            <a:off x="3733801" y="3258201"/>
            <a:ext cx="4857750" cy="464344"/>
          </a:xfrm>
          <a:prstGeom prst="rect">
            <a:avLst/>
          </a:prstGeom>
          <a:noFill/>
        </p:spPr>
      </p:pic>
      <p:pic>
        <p:nvPicPr>
          <p:cNvPr id="66564" name="Picture 4" descr="http://latex.codecogs.com/gif.latex?\huge%20\dpi%7b200%7d%20P(U|\sigma_U%5e2)%20&amp;=&amp;%20\prod_%7bi=1%7d%5eN%20\mathcal%7bN%7d(U_i|\bs%7b0%7d,%20\sigma_U%5e2%20\bs%7bI%7d)"/>
          <p:cNvPicPr>
            <a:picLocks noChangeAspect="1" noChangeArrowheads="1"/>
          </p:cNvPicPr>
          <p:nvPr/>
        </p:nvPicPr>
        <p:blipFill>
          <a:blip r:embed="rId4" cstate="print"/>
          <a:srcRect/>
          <a:stretch>
            <a:fillRect/>
          </a:stretch>
        </p:blipFill>
        <p:spPr bwMode="auto">
          <a:xfrm>
            <a:off x="2675745" y="5462821"/>
            <a:ext cx="3047999" cy="864906"/>
          </a:xfrm>
          <a:prstGeom prst="rect">
            <a:avLst/>
          </a:prstGeom>
          <a:noFill/>
        </p:spPr>
      </p:pic>
      <p:pic>
        <p:nvPicPr>
          <p:cNvPr id="66566" name="Picture 6" descr="http://latex.codecogs.com/gif.latex?\huge%20\dpi%7b200%7d%20P(V|\sigma_V%5e2)%20&amp;=&amp;%20\prod_%7bj=1%7d%5eM%20\mathcal%7bN%7d(V_j|\bs%7b0%7d,%20\sigma_V%5e2%20\bs%7bI%7d)"/>
          <p:cNvPicPr>
            <a:picLocks noChangeAspect="1" noChangeArrowheads="1"/>
          </p:cNvPicPr>
          <p:nvPr/>
        </p:nvPicPr>
        <p:blipFill>
          <a:blip r:embed="rId5" cstate="print"/>
          <a:srcRect/>
          <a:stretch>
            <a:fillRect/>
          </a:stretch>
        </p:blipFill>
        <p:spPr bwMode="auto">
          <a:xfrm>
            <a:off x="6629400" y="5410201"/>
            <a:ext cx="3113007" cy="917527"/>
          </a:xfrm>
          <a:prstGeom prst="rect">
            <a:avLst/>
          </a:prstGeom>
          <a:noFill/>
        </p:spPr>
      </p:pic>
      <p:sp>
        <p:nvSpPr>
          <p:cNvPr id="4" name="Slide Number Placeholder 3"/>
          <p:cNvSpPr>
            <a:spLocks noGrp="1"/>
          </p:cNvSpPr>
          <p:nvPr>
            <p:ph type="sldNum" sz="quarter" idx="12"/>
          </p:nvPr>
        </p:nvSpPr>
        <p:spPr/>
        <p:txBody>
          <a:bodyPr/>
          <a:lstStyle/>
          <a:p>
            <a:fld id="{EAE57634-FDE7-4797-91F6-0E7406C687AB}" type="slidenum">
              <a:rPr lang="en-US" smtClean="0"/>
              <a:pPr/>
              <a:t>5</a:t>
            </a:fld>
            <a:endParaRPr lang="en-US"/>
          </a:p>
        </p:txBody>
      </p:sp>
      <p:grpSp>
        <p:nvGrpSpPr>
          <p:cNvPr id="6" name="Group 5"/>
          <p:cNvGrpSpPr/>
          <p:nvPr/>
        </p:nvGrpSpPr>
        <p:grpSpPr>
          <a:xfrm>
            <a:off x="3389692" y="3863927"/>
            <a:ext cx="5965844" cy="881709"/>
            <a:chOff x="1865692" y="3863926"/>
            <a:chExt cx="5965844" cy="881709"/>
          </a:xfrm>
        </p:grpSpPr>
        <p:pic>
          <p:nvPicPr>
            <p:cNvPr id="9"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l="2606" r="6740"/>
            <a:stretch/>
          </p:blipFill>
          <p:spPr bwMode="auto">
            <a:xfrm>
              <a:off x="2209801" y="3863926"/>
              <a:ext cx="5621735" cy="881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865692" y="4022084"/>
              <a:ext cx="404278" cy="523220"/>
            </a:xfrm>
            <a:prstGeom prst="rect">
              <a:avLst/>
            </a:prstGeom>
            <a:noFill/>
          </p:spPr>
          <p:txBody>
            <a:bodyPr wrap="none" rtlCol="0">
              <a:spAutoFit/>
            </a:bodyPr>
            <a:lstStyle/>
            <a:p>
              <a:r>
                <a:rPr lang="en-US" sz="2800" i="1" dirty="0">
                  <a:latin typeface="Minion Pro" pitchFamily="18" charset="0"/>
                  <a:cs typeface="Adobe Hebrew" pitchFamily="18" charset="-79"/>
                </a:rPr>
                <a:t>P</a:t>
              </a:r>
            </a:p>
          </p:txBody>
        </p:sp>
      </p:grpSp>
    </p:spTree>
    <p:extLst>
      <p:ext uri="{BB962C8B-B14F-4D97-AF65-F5344CB8AC3E}">
        <p14:creationId xmlns:p14="http://schemas.microsoft.com/office/powerpoint/2010/main" val="120902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6562"/>
                                        </p:tgtEl>
                                        <p:attrNameLst>
                                          <p:attrName>style.visibility</p:attrName>
                                        </p:attrNameLst>
                                      </p:cBhvr>
                                      <p:to>
                                        <p:strVal val="visible"/>
                                      </p:to>
                                    </p:set>
                                    <p:animEffect transition="in" filter="fade">
                                      <p:cBhvr>
                                        <p:cTn id="15" dur="500"/>
                                        <p:tgtEl>
                                          <p:spTgt spid="6656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6564"/>
                                        </p:tgtEl>
                                        <p:attrNameLst>
                                          <p:attrName>style.visibility</p:attrName>
                                        </p:attrNameLst>
                                      </p:cBhvr>
                                      <p:to>
                                        <p:strVal val="visible"/>
                                      </p:to>
                                    </p:set>
                                    <p:animEffect transition="in" filter="fade">
                                      <p:cBhvr>
                                        <p:cTn id="30" dur="500"/>
                                        <p:tgtEl>
                                          <p:spTgt spid="66564"/>
                                        </p:tgtEl>
                                      </p:cBhvr>
                                    </p:animEffect>
                                  </p:childTnLst>
                                </p:cTn>
                              </p:par>
                              <p:par>
                                <p:cTn id="31" presetID="10" presetClass="entr" presetSubtype="0" fill="hold" nodeType="withEffect">
                                  <p:stCondLst>
                                    <p:cond delay="0"/>
                                  </p:stCondLst>
                                  <p:childTnLst>
                                    <p:set>
                                      <p:cBhvr>
                                        <p:cTn id="32" dur="1" fill="hold">
                                          <p:stCondLst>
                                            <p:cond delay="0"/>
                                          </p:stCondLst>
                                        </p:cTn>
                                        <p:tgtEl>
                                          <p:spTgt spid="66566"/>
                                        </p:tgtEl>
                                        <p:attrNameLst>
                                          <p:attrName>style.visibility</p:attrName>
                                        </p:attrNameLst>
                                      </p:cBhvr>
                                      <p:to>
                                        <p:strVal val="visible"/>
                                      </p:to>
                                    </p:set>
                                    <p:animEffect transition="in" filter="fade">
                                      <p:cBhvr>
                                        <p:cTn id="33" dur="500"/>
                                        <p:tgtEl>
                                          <p:spTgt spid="66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Probabilistic Matrix Factorization</a:t>
            </a:r>
          </a:p>
        </p:txBody>
      </p:sp>
      <p:sp>
        <p:nvSpPr>
          <p:cNvPr id="3" name="Content Placeholder 2"/>
          <p:cNvSpPr>
            <a:spLocks noGrp="1"/>
          </p:cNvSpPr>
          <p:nvPr>
            <p:ph idx="1"/>
          </p:nvPr>
        </p:nvSpPr>
        <p:spPr>
          <a:xfrm>
            <a:off x="1981200" y="1447801"/>
            <a:ext cx="8229600" cy="2063750"/>
          </a:xfrm>
        </p:spPr>
        <p:txBody>
          <a:bodyPr>
            <a:normAutofit fontScale="92500" lnSpcReduction="10000"/>
          </a:bodyPr>
          <a:lstStyle/>
          <a:p>
            <a:r>
              <a:rPr lang="en-US" sz="3033" b="1" dirty="0">
                <a:solidFill>
                  <a:srgbClr val="FF0000"/>
                </a:solidFill>
              </a:rPr>
              <a:t>Maximum A Posterior (MAP)</a:t>
            </a:r>
            <a:r>
              <a:rPr lang="en-US" sz="3033" b="1" dirty="0"/>
              <a:t>: Maximize the log-posterior over user and item features with fixed hyper-parameters.</a:t>
            </a:r>
          </a:p>
          <a:p>
            <a:r>
              <a:rPr lang="en-US" sz="3033" b="1" dirty="0"/>
              <a:t>MAP is equivalent to minimizing the following objective function:</a:t>
            </a:r>
          </a:p>
        </p:txBody>
      </p:sp>
      <p:grpSp>
        <p:nvGrpSpPr>
          <p:cNvPr id="7" name="Group 6"/>
          <p:cNvGrpSpPr/>
          <p:nvPr/>
        </p:nvGrpSpPr>
        <p:grpSpPr>
          <a:xfrm>
            <a:off x="2424830" y="3511552"/>
            <a:ext cx="7427158" cy="1687469"/>
            <a:chOff x="900830" y="3505200"/>
            <a:chExt cx="7427158" cy="1557664"/>
          </a:xfrm>
        </p:grpSpPr>
        <p:sp>
          <p:nvSpPr>
            <p:cNvPr id="4" name="TextBox 3"/>
            <p:cNvSpPr txBox="1"/>
            <p:nvPr/>
          </p:nvSpPr>
          <p:spPr>
            <a:xfrm>
              <a:off x="914400" y="3505200"/>
              <a:ext cx="7391400" cy="393067"/>
            </a:xfrm>
            <a:prstGeom prst="rect">
              <a:avLst/>
            </a:prstGeom>
            <a:solidFill>
              <a:schemeClr val="accent3">
                <a:lumMod val="75000"/>
              </a:schemeClr>
            </a:solidFill>
          </p:spPr>
          <p:txBody>
            <a:bodyPr wrap="square" rtlCol="0">
              <a:spAutoFit/>
            </a:bodyPr>
            <a:lstStyle/>
            <a:p>
              <a:r>
                <a:rPr lang="en-US" sz="2167" dirty="0">
                  <a:solidFill>
                    <a:schemeClr val="bg1"/>
                  </a:solidFill>
                </a:rPr>
                <a:t>PMF objective function</a:t>
              </a:r>
            </a:p>
          </p:txBody>
        </p:sp>
        <p:pic>
          <p:nvPicPr>
            <p:cNvPr id="67588" name="Picture 4" descr="http://latex.codecogs.com/gif.latex?\large%20\dpi%7b200%7d%20\mathcal%7bE%7d%20=%20\frac%7b1%7d%7b2%7d\sum_%7bi=1%7d%5eN\sum_%7bj=1%7d%5eM%20I_%7bij%7d(R_%7bij%7d%20-%20U_i%5eT%20V_j)%5e2%20+%20\frac%7b\lambda_U%7d%7b2%7d\sum_%7bi=1%7d%5eN\|U_i\|_%7bFro%7d%5e2%20+%20\frac%7b\lambda_V%7d%7b2%7d\sum_%7bj=1%7d%5eM\|V_j\|_%7bFro%7d%5e2"/>
            <p:cNvPicPr>
              <a:picLocks noChangeAspect="1" noChangeArrowheads="1"/>
            </p:cNvPicPr>
            <p:nvPr/>
          </p:nvPicPr>
          <p:blipFill>
            <a:blip r:embed="rId3" cstate="print"/>
            <a:srcRect/>
            <a:stretch>
              <a:fillRect/>
            </a:stretch>
          </p:blipFill>
          <p:spPr bwMode="auto">
            <a:xfrm>
              <a:off x="900830" y="4205614"/>
              <a:ext cx="7427158" cy="857250"/>
            </a:xfrm>
            <a:prstGeom prst="rect">
              <a:avLst/>
            </a:prstGeom>
            <a:noFill/>
          </p:spPr>
        </p:pic>
      </p:grpSp>
      <p:sp>
        <p:nvSpPr>
          <p:cNvPr id="5" name="Slide Number Placeholder 4"/>
          <p:cNvSpPr>
            <a:spLocks noGrp="1"/>
          </p:cNvSpPr>
          <p:nvPr>
            <p:ph type="sldNum" sz="quarter" idx="12"/>
          </p:nvPr>
        </p:nvSpPr>
        <p:spPr/>
        <p:txBody>
          <a:bodyPr/>
          <a:lstStyle/>
          <a:p>
            <a:fld id="{EAE57634-FDE7-4797-91F6-0E7406C687AB}" type="slidenum">
              <a:rPr lang="en-US" smtClean="0"/>
              <a:pPr/>
              <a:t>6</a:t>
            </a:fld>
            <a:endParaRPr lang="en-US"/>
          </a:p>
        </p:txBody>
      </p:sp>
    </p:spTree>
    <p:extLst>
      <p:ext uri="{BB962C8B-B14F-4D97-AF65-F5344CB8AC3E}">
        <p14:creationId xmlns:p14="http://schemas.microsoft.com/office/powerpoint/2010/main" val="75824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Probabilistic</a:t>
            </a:r>
            <a:r>
              <a:rPr lang="en-US" dirty="0"/>
              <a:t> </a:t>
            </a:r>
            <a:r>
              <a:rPr lang="en-US" b="1" dirty="0"/>
              <a:t>Matrix</a:t>
            </a:r>
            <a:r>
              <a:rPr lang="en-US" dirty="0"/>
              <a:t> </a:t>
            </a:r>
            <a:r>
              <a:rPr lang="en-US" b="1" dirty="0"/>
              <a:t>Factorization</a:t>
            </a:r>
          </a:p>
        </p:txBody>
      </p:sp>
      <p:sp>
        <p:nvSpPr>
          <p:cNvPr id="3" name="Content Placeholder 2"/>
          <p:cNvSpPr>
            <a:spLocks noGrp="1"/>
          </p:cNvSpPr>
          <p:nvPr>
            <p:ph idx="1"/>
          </p:nvPr>
        </p:nvSpPr>
        <p:spPr>
          <a:xfrm>
            <a:off x="1981200" y="3352801"/>
            <a:ext cx="5638800" cy="2998128"/>
          </a:xfrm>
        </p:spPr>
        <p:txBody>
          <a:bodyPr>
            <a:normAutofit lnSpcReduction="10000"/>
          </a:bodyPr>
          <a:lstStyle/>
          <a:p>
            <a:r>
              <a:rPr lang="en-US" sz="2600" b="1" dirty="0"/>
              <a:t>                                  and      is indicator of whether user </a:t>
            </a:r>
            <a:r>
              <a:rPr lang="en-US" sz="2600" b="1" dirty="0" err="1"/>
              <a:t>i</a:t>
            </a:r>
            <a:r>
              <a:rPr lang="en-US" sz="2600" b="1" dirty="0"/>
              <a:t> rated item j</a:t>
            </a:r>
          </a:p>
          <a:p>
            <a:r>
              <a:rPr lang="en-US" sz="2600" b="1" dirty="0"/>
              <a:t>First term is the </a:t>
            </a:r>
            <a:r>
              <a:rPr lang="en-US" sz="2600" b="1" dirty="0">
                <a:solidFill>
                  <a:srgbClr val="FF0000"/>
                </a:solidFill>
              </a:rPr>
              <a:t>sum-of-squared-error</a:t>
            </a:r>
            <a:r>
              <a:rPr lang="en-US" sz="2600" b="1" dirty="0"/>
              <a:t>.</a:t>
            </a:r>
          </a:p>
          <a:p>
            <a:r>
              <a:rPr lang="en-US" sz="2600" b="1" dirty="0"/>
              <a:t>Second and third term are </a:t>
            </a:r>
            <a:r>
              <a:rPr lang="en-US" sz="2600" b="1" dirty="0">
                <a:solidFill>
                  <a:srgbClr val="FF0000"/>
                </a:solidFill>
              </a:rPr>
              <a:t>quadratic regularization </a:t>
            </a:r>
            <a:r>
              <a:rPr lang="en-US" sz="2600" b="1" dirty="0"/>
              <a:t>term to avoid over-fitting problem.</a:t>
            </a:r>
          </a:p>
        </p:txBody>
      </p:sp>
      <p:grpSp>
        <p:nvGrpSpPr>
          <p:cNvPr id="4" name="Group 3"/>
          <p:cNvGrpSpPr/>
          <p:nvPr/>
        </p:nvGrpSpPr>
        <p:grpSpPr>
          <a:xfrm>
            <a:off x="2362200" y="1365252"/>
            <a:ext cx="7427158" cy="1687469"/>
            <a:chOff x="900830" y="3505200"/>
            <a:chExt cx="7427158" cy="1557664"/>
          </a:xfrm>
        </p:grpSpPr>
        <p:sp>
          <p:nvSpPr>
            <p:cNvPr id="5" name="TextBox 4"/>
            <p:cNvSpPr txBox="1"/>
            <p:nvPr/>
          </p:nvSpPr>
          <p:spPr>
            <a:xfrm>
              <a:off x="914400" y="3505200"/>
              <a:ext cx="7391400" cy="393067"/>
            </a:xfrm>
            <a:prstGeom prst="rect">
              <a:avLst/>
            </a:prstGeom>
            <a:solidFill>
              <a:schemeClr val="accent3">
                <a:lumMod val="75000"/>
              </a:schemeClr>
            </a:solidFill>
          </p:spPr>
          <p:txBody>
            <a:bodyPr wrap="square" rtlCol="0">
              <a:spAutoFit/>
            </a:bodyPr>
            <a:lstStyle/>
            <a:p>
              <a:r>
                <a:rPr lang="en-US" sz="2167" dirty="0">
                  <a:solidFill>
                    <a:schemeClr val="bg1"/>
                  </a:solidFill>
                </a:rPr>
                <a:t>PMF objective function</a:t>
              </a:r>
            </a:p>
          </p:txBody>
        </p:sp>
        <p:pic>
          <p:nvPicPr>
            <p:cNvPr id="6" name="Picture 4" descr="http://latex.codecogs.com/gif.latex?\large%20\dpi%7b200%7d%20\mathcal%7bE%7d%20=%20\frac%7b1%7d%7b2%7d\sum_%7bi=1%7d%5eN\sum_%7bj=1%7d%5eM%20I_%7bij%7d(R_%7bij%7d%20-%20U_i%5eT%20V_j)%5e2%20+%20\frac%7b\lambda_U%7d%7b2%7d\sum_%7bi=1%7d%5eN\|U_i\|_%7bFro%7d%5e2%20+%20\frac%7b\lambda_V%7d%7b2%7d\sum_%7bj=1%7d%5eM\|V_j\|_%7bFro%7d%5e2"/>
            <p:cNvPicPr>
              <a:picLocks noChangeAspect="1" noChangeArrowheads="1"/>
            </p:cNvPicPr>
            <p:nvPr/>
          </p:nvPicPr>
          <p:blipFill>
            <a:blip r:embed="rId3" cstate="print"/>
            <a:srcRect/>
            <a:stretch>
              <a:fillRect/>
            </a:stretch>
          </p:blipFill>
          <p:spPr bwMode="auto">
            <a:xfrm>
              <a:off x="900830" y="4205614"/>
              <a:ext cx="7427158" cy="857250"/>
            </a:xfrm>
            <a:prstGeom prst="rect">
              <a:avLst/>
            </a:prstGeom>
            <a:noFill/>
          </p:spPr>
        </p:pic>
      </p:grpSp>
      <p:pic>
        <p:nvPicPr>
          <p:cNvPr id="68610" name="Picture 2" descr="http://latex.codecogs.com/gif.latex?\large%20\dpi%7b200%7d%20\lambda_U%20=%20\sigma%5e2/\sigma_U%5e2,%20\lambda_V%20=%20\sigma%5e2/\sigma_V%5e2"/>
          <p:cNvPicPr>
            <a:picLocks noChangeAspect="1" noChangeArrowheads="1"/>
          </p:cNvPicPr>
          <p:nvPr/>
        </p:nvPicPr>
        <p:blipFill>
          <a:blip r:embed="rId4" cstate="print"/>
          <a:srcRect/>
          <a:stretch>
            <a:fillRect/>
          </a:stretch>
        </p:blipFill>
        <p:spPr bwMode="auto">
          <a:xfrm>
            <a:off x="2438401" y="3429000"/>
            <a:ext cx="2438399" cy="290010"/>
          </a:xfrm>
          <a:prstGeom prst="rect">
            <a:avLst/>
          </a:prstGeom>
          <a:noFill/>
        </p:spPr>
      </p:pic>
      <p:pic>
        <p:nvPicPr>
          <p:cNvPr id="68612" name="Picture 4" descr="http://latex.codecogs.com/gif.latex?\large%20\dpi%7b200%7d%20I_%7bij%7d"/>
          <p:cNvPicPr>
            <a:picLocks noChangeAspect="1" noChangeArrowheads="1"/>
          </p:cNvPicPr>
          <p:nvPr/>
        </p:nvPicPr>
        <p:blipFill>
          <a:blip r:embed="rId5" cstate="print"/>
          <a:srcRect/>
          <a:stretch>
            <a:fillRect/>
          </a:stretch>
        </p:blipFill>
        <p:spPr bwMode="auto">
          <a:xfrm>
            <a:off x="5629133" y="3444220"/>
            <a:ext cx="234628" cy="274791"/>
          </a:xfrm>
          <a:prstGeom prst="rect">
            <a:avLst/>
          </a:prstGeom>
          <a:noFill/>
        </p:spPr>
      </p:pic>
      <p:sp>
        <p:nvSpPr>
          <p:cNvPr id="8" name="Slide Number Placeholder 7"/>
          <p:cNvSpPr>
            <a:spLocks noGrp="1"/>
          </p:cNvSpPr>
          <p:nvPr>
            <p:ph type="sldNum" sz="quarter" idx="12"/>
          </p:nvPr>
        </p:nvSpPr>
        <p:spPr/>
        <p:txBody>
          <a:bodyPr/>
          <a:lstStyle/>
          <a:p>
            <a:fld id="{EAE57634-FDE7-4797-91F6-0E7406C687AB}" type="slidenum">
              <a:rPr lang="en-US" smtClean="0"/>
              <a:pPr/>
              <a:t>7</a:t>
            </a:fld>
            <a:endParaRPr lang="en-US"/>
          </a:p>
        </p:txBody>
      </p:sp>
      <p:pic>
        <p:nvPicPr>
          <p:cNvPr id="40962" name="Picture 2" descr="http://wikicoursenote.com/w/images/d/d0/Pmf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48600" y="3886200"/>
            <a:ext cx="2457450" cy="2657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7866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62"/>
                                        </p:tgtEl>
                                        <p:attrNameLst>
                                          <p:attrName>style.visibility</p:attrName>
                                        </p:attrNameLst>
                                      </p:cBhvr>
                                      <p:to>
                                        <p:strVal val="visible"/>
                                      </p:to>
                                    </p:set>
                                    <p:animEffect transition="in" filter="fade">
                                      <p:cBhvr>
                                        <p:cTn id="17"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049485" y="2407298"/>
            <a:ext cx="4646645" cy="1015663"/>
          </a:xfrm>
          <a:prstGeom prst="rect">
            <a:avLst/>
          </a:prstGeom>
          <a:noFill/>
        </p:spPr>
        <p:txBody>
          <a:bodyPr wrap="square" rtlCol="0">
            <a:spAutoFit/>
          </a:bodyPr>
          <a:lstStyle/>
          <a:p>
            <a:r>
              <a:rPr kumimoji="1" lang="en-US" altLang="zh-CN" sz="6000" b="1" dirty="0"/>
              <a:t>THANK</a:t>
            </a:r>
            <a:r>
              <a:rPr kumimoji="1" lang="zh-CN" altLang="en-US" sz="6000" b="1" dirty="0"/>
              <a:t> </a:t>
            </a:r>
            <a:r>
              <a:rPr kumimoji="1" lang="en-US" altLang="zh-CN" sz="6000" b="1" dirty="0"/>
              <a:t>YOU</a:t>
            </a:r>
            <a:endParaRPr kumimoji="1" lang="zh-CN" altLang="en-US" sz="6000" b="1" dirty="0"/>
          </a:p>
        </p:txBody>
      </p:sp>
    </p:spTree>
    <p:extLst>
      <p:ext uri="{BB962C8B-B14F-4D97-AF65-F5344CB8AC3E}">
        <p14:creationId xmlns:p14="http://schemas.microsoft.com/office/powerpoint/2010/main" val="183381326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DengXian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DengXian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DengXian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400</Words>
  <Application>Microsoft Office PowerPoint</Application>
  <PresentationFormat>宽屏</PresentationFormat>
  <Paragraphs>56</Paragraphs>
  <Slides>8</Slides>
  <Notes>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8</vt:i4>
      </vt:variant>
    </vt:vector>
  </HeadingPairs>
  <TitlesOfParts>
    <vt:vector size="15" baseType="lpstr">
      <vt:lpstr>Adobe Hebrew</vt:lpstr>
      <vt:lpstr>Minion Pro</vt:lpstr>
      <vt:lpstr>DengXian</vt:lpstr>
      <vt:lpstr>DengXian Light</vt:lpstr>
      <vt:lpstr>Arial</vt:lpstr>
      <vt:lpstr>Symbol</vt:lpstr>
      <vt:lpstr>Office 主题</vt:lpstr>
      <vt:lpstr> Recommender Systems</vt:lpstr>
      <vt:lpstr>     Example</vt:lpstr>
      <vt:lpstr>Notations-Probabilistic Matrix Factorization</vt:lpstr>
      <vt:lpstr>Matrix Factorization: the Non-probabilistic View</vt:lpstr>
      <vt:lpstr>Probabilistic Matrix Factorization</vt:lpstr>
      <vt:lpstr>Probabilistic Matrix Factorization</vt:lpstr>
      <vt:lpstr>Probabilistic Matrix Factorization</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Recommender Systems</dc:title>
  <dc:creator>LIU, Yang</dc:creator>
  <cp:lastModifiedBy>洋 刘</cp:lastModifiedBy>
  <cp:revision>8</cp:revision>
  <dcterms:created xsi:type="dcterms:W3CDTF">2017-02-28T02:11:39Z</dcterms:created>
  <dcterms:modified xsi:type="dcterms:W3CDTF">2019-03-26T07:02:47Z</dcterms:modified>
</cp:coreProperties>
</file>