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6" r:id="rId4"/>
    <p:sldId id="259" r:id="rId5"/>
    <p:sldId id="268" r:id="rId6"/>
    <p:sldId id="267" r:id="rId7"/>
    <p:sldId id="269" r:id="rId8"/>
    <p:sldId id="270" r:id="rId9"/>
    <p:sldId id="2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38"/>
    <p:restoredTop sz="94586"/>
  </p:normalViewPr>
  <p:slideViewPr>
    <p:cSldViewPr snapToGrid="0" snapToObjects="1">
      <p:cViewPr varScale="1">
        <p:scale>
          <a:sx n="94" d="100"/>
          <a:sy n="94" d="100"/>
        </p:scale>
        <p:origin x="22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E2558-7F2C-E048-9BD2-3C4013DDF3D7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D22AD-B9A7-884B-8EB9-66D51B1A5C8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9097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28E8B-47EF-544E-A06A-9CEAAB15D7B1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4E044-F2FB-2D41-A44D-6E25F8CD1E5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458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346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968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436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1250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775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36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605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4767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288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843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572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0BCB-BB27-AD49-9F27-ED6A513B7D2A}" type="datetimeFigureOut">
              <a:rPr kumimoji="1" lang="zh-CN" altLang="en-US" smtClean="0"/>
              <a:t>17/4/11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5213-1F6D-3842-A17C-FB8A633AC5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15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Computer_science" TargetMode="External"/><Relationship Id="rId3" Type="http://schemas.openxmlformats.org/officeDocument/2006/relationships/hyperlink" Target="https://en.wikipedia.org/wiki/Arthur_Samue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81148" y="996287"/>
            <a:ext cx="9173287" cy="2213639"/>
          </a:xfrm>
        </p:spPr>
        <p:txBody>
          <a:bodyPr>
            <a:normAutofit/>
          </a:bodyPr>
          <a:lstStyle/>
          <a:p>
            <a:r>
              <a:rPr kumimoji="1" lang="zh-CN" altLang="en-US" dirty="0" smtClean="0"/>
              <a:t> </a:t>
            </a:r>
            <a:r>
              <a:rPr kumimoji="1" lang="en-US" altLang="zh-CN" b="1" dirty="0" smtClean="0"/>
              <a:t>Introduction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machine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learning</a:t>
            </a:r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7567613" y="4872037"/>
            <a:ext cx="3776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/>
              <a:t>Name: Liu Yang   </a:t>
            </a:r>
          </a:p>
          <a:p>
            <a:r>
              <a:rPr kumimoji="1" lang="en-US" altLang="zh-CN" b="1" dirty="0" smtClean="0"/>
              <a:t>Office: SHB802</a:t>
            </a:r>
          </a:p>
          <a:p>
            <a:r>
              <a:rPr kumimoji="1" lang="en-US" altLang="zh-CN" b="1" dirty="0" smtClean="0"/>
              <a:t>Email: yangliu476730@yahoo.com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85262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 smtClean="0"/>
              <a:t>     </a:t>
            </a:r>
            <a:r>
              <a:rPr kumimoji="1" lang="en-US" altLang="zh-CN" b="1" dirty="0" smtClean="0"/>
              <a:t>Introduction</a:t>
            </a:r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638300" y="1690688"/>
            <a:ext cx="955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 smtClean="0"/>
              <a:t>Machine </a:t>
            </a:r>
            <a:r>
              <a:rPr lang="en-US" altLang="zh-CN" sz="2000" b="1" dirty="0"/>
              <a:t>learning is the subfield of </a:t>
            </a:r>
            <a:r>
              <a:rPr lang="en-US" altLang="zh-CN" sz="2000" b="1" dirty="0">
                <a:hlinkClick r:id="rId2" tooltip="Computer science"/>
              </a:rPr>
              <a:t>computer science</a:t>
            </a:r>
            <a:r>
              <a:rPr lang="en-US" altLang="zh-CN" sz="2000" b="1" dirty="0"/>
              <a:t> that, according to </a:t>
            </a:r>
            <a:r>
              <a:rPr lang="en-US" altLang="zh-CN" sz="2000" b="1" dirty="0">
                <a:hlinkClick r:id="rId3" tooltip="Arthur Samuel"/>
              </a:rPr>
              <a:t>Arthur Samuel</a:t>
            </a:r>
            <a:r>
              <a:rPr lang="en-US" altLang="zh-CN" sz="2000" b="1" dirty="0"/>
              <a:t> in 1959, gives </a:t>
            </a:r>
            <a:r>
              <a:rPr lang="en-US" altLang="zh-CN" sz="2000" b="1" dirty="0" smtClean="0"/>
              <a:t>“computers </a:t>
            </a:r>
            <a:r>
              <a:rPr lang="en-US" altLang="zh-CN" sz="2000" b="1" dirty="0"/>
              <a:t>the ability to learn without being explicitly programmed</a:t>
            </a:r>
            <a:r>
              <a:rPr lang="en-US" altLang="zh-CN" sz="2000" b="1" dirty="0" smtClean="0"/>
              <a:t>.</a:t>
            </a:r>
            <a:r>
              <a:rPr lang="zh-CN" altLang="en-US" sz="2000" b="1" dirty="0" smtClean="0"/>
              <a:t> </a:t>
            </a:r>
            <a:endParaRPr lang="en-US" altLang="zh-CN" sz="2000" b="1" dirty="0" smtClean="0"/>
          </a:p>
          <a:p>
            <a:pPr algn="just"/>
            <a:endParaRPr kumimoji="1" lang="en-US" altLang="zh-CN" sz="2000" b="1" dirty="0"/>
          </a:p>
          <a:p>
            <a:pPr algn="just"/>
            <a:r>
              <a:rPr kumimoji="1" lang="en-US" altLang="zh-CN" sz="2000" b="1" dirty="0" smtClean="0"/>
              <a:t>There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are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three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types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of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machine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learning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algorithm: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supervised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learning,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unsupervised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learning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and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reinforcement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learning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.</a:t>
            </a:r>
          </a:p>
          <a:p>
            <a:endParaRPr kumimoji="1" lang="en-US" altLang="zh-CN" sz="2000" b="1" dirty="0"/>
          </a:p>
          <a:p>
            <a:pPr algn="just"/>
            <a:r>
              <a:rPr kumimoji="1" lang="en-US" altLang="zh-CN" sz="2000" b="1" dirty="0" smtClean="0"/>
              <a:t>Supervised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learning:</a:t>
            </a:r>
            <a:r>
              <a:rPr kumimoji="1" lang="zh-CN" altLang="en-US" sz="2000" b="1" dirty="0" smtClean="0"/>
              <a:t> </a:t>
            </a:r>
            <a:r>
              <a:rPr lang="en-US" altLang="zh-CN" sz="2000" b="1" dirty="0"/>
              <a:t>The computer is presented with example inputs and their desired outputs, given by a </a:t>
            </a:r>
            <a:r>
              <a:rPr lang="en-US" altLang="zh-CN" sz="2000" b="1" dirty="0" smtClean="0"/>
              <a:t>“teacher”, </a:t>
            </a:r>
            <a:r>
              <a:rPr lang="en-US" altLang="zh-CN" sz="2000" b="1" dirty="0"/>
              <a:t>and the goal is to learn a general rule that </a:t>
            </a:r>
            <a:r>
              <a:rPr lang="en-US" altLang="zh-CN" sz="2000" b="1" dirty="0" smtClean="0"/>
              <a:t>maps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inputs </a:t>
            </a:r>
            <a:r>
              <a:rPr lang="en-US" altLang="zh-CN" sz="2000" b="1" dirty="0"/>
              <a:t>to outputs</a:t>
            </a:r>
            <a:r>
              <a:rPr lang="en-US" altLang="zh-CN" sz="2000" b="1" dirty="0" smtClean="0"/>
              <a:t>.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Linear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Regression,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Logistic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Regression,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DNN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and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CNN.</a:t>
            </a:r>
          </a:p>
          <a:p>
            <a:endParaRPr kumimoji="1"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9471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 smtClean="0"/>
              <a:t>     </a:t>
            </a:r>
            <a:r>
              <a:rPr kumimoji="1" lang="en-US" altLang="zh-CN" b="1" dirty="0" smtClean="0"/>
              <a:t>Introduction</a:t>
            </a:r>
            <a:endParaRPr kumimoji="1"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638300" y="1690688"/>
            <a:ext cx="955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b="1" dirty="0" smtClean="0"/>
              <a:t>Unsupervised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learning: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No </a:t>
            </a:r>
            <a:r>
              <a:rPr lang="en-US" altLang="zh-CN" sz="2000" b="1" dirty="0"/>
              <a:t>labels are given to the learning algorithm, leaving it on its own to find structure in its input. Unsupervised learning can be a goal in itself (discovering hidden patterns in data) or a means towards an end </a:t>
            </a:r>
            <a:r>
              <a:rPr lang="en-US" altLang="zh-CN" sz="2000" b="1" dirty="0" smtClean="0"/>
              <a:t>(feature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learning).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K-means,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PCA,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KNN.</a:t>
            </a:r>
          </a:p>
          <a:p>
            <a:endParaRPr kumimoji="1" lang="en-US" altLang="zh-CN" sz="2000" b="1" dirty="0" smtClean="0"/>
          </a:p>
          <a:p>
            <a:pPr algn="just"/>
            <a:r>
              <a:rPr kumimoji="1" lang="en-US" altLang="zh-CN" sz="2000" b="1" dirty="0" smtClean="0"/>
              <a:t>Reinforcement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learning</a:t>
            </a:r>
            <a:r>
              <a:rPr lang="en-US" altLang="zh-CN" sz="2000" b="1" dirty="0" smtClean="0"/>
              <a:t>: </a:t>
            </a:r>
            <a:r>
              <a:rPr lang="en-US" altLang="zh-CN" sz="2000" b="1" dirty="0"/>
              <a:t>A computer program interacts with a dynamic environment in which it must perform a certain goal (such as </a:t>
            </a:r>
            <a:r>
              <a:rPr lang="en-US" altLang="zh-CN" sz="2000" b="1" dirty="0" smtClean="0"/>
              <a:t>driving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a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vehicle)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or </a:t>
            </a:r>
            <a:r>
              <a:rPr lang="en-US" altLang="zh-CN" sz="2000" b="1" dirty="0"/>
              <a:t>playing a game against an </a:t>
            </a:r>
            <a:r>
              <a:rPr lang="en-US" altLang="zh-CN" sz="2000" b="1" dirty="0" smtClean="0"/>
              <a:t>opponent). </a:t>
            </a:r>
            <a:r>
              <a:rPr lang="en-US" altLang="zh-CN" sz="2000" b="1" dirty="0"/>
              <a:t>The program is provided feedback in terms of rewards and punishments as it navigates its problem space</a:t>
            </a:r>
            <a:endParaRPr kumimoji="1"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1842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 smtClean="0"/>
              <a:t>     </a:t>
            </a:r>
            <a:r>
              <a:rPr kumimoji="1" lang="en-US" altLang="zh-CN" b="1" dirty="0" smtClean="0"/>
              <a:t>General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steps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machine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learning</a:t>
            </a:r>
            <a:endParaRPr kumimoji="1" lang="zh-CN" altLang="en-US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3713"/>
            <a:ext cx="5232400" cy="49720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353569" y="1463713"/>
            <a:ext cx="5723042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 smtClean="0"/>
              <a:t>Example:</a:t>
            </a:r>
          </a:p>
          <a:p>
            <a:r>
              <a:rPr kumimoji="1" lang="en-US" altLang="zh-CN" sz="2000" b="1" dirty="0" smtClean="0"/>
              <a:t>Goal: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Predict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housing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price</a:t>
            </a:r>
            <a:r>
              <a:rPr kumimoji="1" lang="en-US" altLang="zh-CN" sz="2000" b="1" dirty="0"/>
              <a:t>.</a:t>
            </a:r>
            <a:endParaRPr kumimoji="1" lang="en-US" altLang="zh-CN" dirty="0" smtClean="0"/>
          </a:p>
          <a:p>
            <a:r>
              <a:rPr kumimoji="1" lang="en-US" altLang="zh-CN" sz="2000" b="1" dirty="0" smtClean="0"/>
              <a:t>Input: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(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location,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size,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traffic,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type,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 smtClean="0"/>
              <a:t>……</a:t>
            </a:r>
            <a:r>
              <a:rPr kumimoji="1" lang="zh-CN" altLang="en-US" sz="2000" b="1" dirty="0" smtClean="0"/>
              <a:t>，</a:t>
            </a:r>
            <a:r>
              <a:rPr kumimoji="1" lang="en-US" altLang="zh-CN" sz="2000" b="1" dirty="0" smtClean="0"/>
              <a:t>price</a:t>
            </a:r>
            <a:r>
              <a:rPr kumimoji="1" lang="zh-CN" altLang="en-US" sz="2000" b="1" dirty="0" smtClean="0"/>
              <a:t>）</a:t>
            </a:r>
            <a:endParaRPr kumimoji="1" lang="en-US" altLang="zh-CN" sz="2000" b="1" dirty="0" smtClean="0"/>
          </a:p>
          <a:p>
            <a:endParaRPr kumimoji="1" lang="en-US" altLang="zh-CN" sz="2000" b="1" dirty="0"/>
          </a:p>
          <a:p>
            <a:r>
              <a:rPr kumimoji="1" lang="en-US" altLang="zh-CN" sz="2000" b="1" dirty="0" smtClean="0"/>
              <a:t>We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want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to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train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model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based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on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input.</a:t>
            </a:r>
          </a:p>
          <a:p>
            <a:endParaRPr kumimoji="1" lang="en-US" altLang="zh-CN" sz="2000" b="1" dirty="0"/>
          </a:p>
          <a:p>
            <a:r>
              <a:rPr kumimoji="1" lang="en-US" altLang="zh-CN" sz="2000" b="1" dirty="0"/>
              <a:t>Step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 smtClean="0"/>
              <a:t>1:</a:t>
            </a:r>
            <a:endParaRPr kumimoji="1" lang="en-US" altLang="zh-CN" sz="2000" b="1" dirty="0"/>
          </a:p>
          <a:p>
            <a:r>
              <a:rPr kumimoji="1" lang="en-US" altLang="zh-CN" sz="2000" b="1" dirty="0"/>
              <a:t>Load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data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into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computer.</a:t>
            </a:r>
            <a:endParaRPr kumimoji="1" lang="zh-CN" altLang="en-US" sz="2000" b="1" dirty="0"/>
          </a:p>
          <a:p>
            <a:endParaRPr kumimoji="1" lang="en-US" altLang="zh-CN" sz="2000" b="1" dirty="0" smtClean="0"/>
          </a:p>
          <a:p>
            <a:endParaRPr kumimoji="1" lang="en-US" altLang="zh-CN" sz="2000" b="1" dirty="0"/>
          </a:p>
          <a:p>
            <a:endParaRPr kumimoji="1" lang="en-US" altLang="zh-CN" sz="2000" b="1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13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 smtClean="0"/>
              <a:t>     </a:t>
            </a:r>
            <a:r>
              <a:rPr kumimoji="1" lang="en-US" altLang="zh-CN" b="1" dirty="0" smtClean="0"/>
              <a:t>General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steps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machine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learning</a:t>
            </a:r>
            <a:endParaRPr kumimoji="1" lang="zh-CN" altLang="en-US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3713"/>
            <a:ext cx="5232400" cy="49720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421808" y="1428360"/>
            <a:ext cx="553363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zh-CN" sz="2000" b="1" dirty="0" smtClean="0"/>
              <a:t>Example:</a:t>
            </a:r>
          </a:p>
          <a:p>
            <a:pPr algn="just"/>
            <a:r>
              <a:rPr kumimoji="1" lang="en-US" altLang="zh-CN" sz="2000" b="1" dirty="0" smtClean="0"/>
              <a:t>Goal: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Predict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housing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price</a:t>
            </a:r>
            <a:r>
              <a:rPr kumimoji="1" lang="en-US" altLang="zh-CN" sz="2000" b="1" dirty="0"/>
              <a:t>.</a:t>
            </a:r>
            <a:endParaRPr kumimoji="1" lang="en-US" altLang="zh-CN" dirty="0" smtClean="0"/>
          </a:p>
          <a:p>
            <a:pPr algn="just"/>
            <a:r>
              <a:rPr kumimoji="1" lang="en-US" altLang="zh-CN" sz="2000" b="1" dirty="0" smtClean="0"/>
              <a:t>Input: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(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location,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size,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traffic,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type,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 smtClean="0"/>
              <a:t>……</a:t>
            </a:r>
            <a:r>
              <a:rPr kumimoji="1" lang="zh-CN" altLang="en-US" sz="2000" b="1" dirty="0" smtClean="0"/>
              <a:t>，</a:t>
            </a:r>
            <a:r>
              <a:rPr kumimoji="1" lang="en-US" altLang="zh-CN" sz="2000" b="1" dirty="0" smtClean="0"/>
              <a:t>price</a:t>
            </a:r>
            <a:r>
              <a:rPr kumimoji="1" lang="zh-CN" altLang="en-US" sz="2000" b="1" dirty="0" smtClean="0"/>
              <a:t>）</a:t>
            </a:r>
            <a:endParaRPr kumimoji="1" lang="en-US" altLang="zh-CN" sz="2000" b="1" dirty="0" smtClean="0"/>
          </a:p>
          <a:p>
            <a:pPr algn="just"/>
            <a:endParaRPr kumimoji="1" lang="en-US" altLang="zh-CN" sz="2000" b="1" dirty="0"/>
          </a:p>
          <a:p>
            <a:pPr algn="just"/>
            <a:r>
              <a:rPr kumimoji="1" lang="en-US" altLang="zh-CN" sz="2000" b="1" dirty="0"/>
              <a:t>Step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/>
              <a:t>2:</a:t>
            </a:r>
          </a:p>
          <a:p>
            <a:pPr algn="just"/>
            <a:r>
              <a:rPr kumimoji="1" lang="en-US" altLang="zh-CN" sz="2000" b="1" dirty="0" smtClean="0"/>
              <a:t>Extract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features</a:t>
            </a:r>
          </a:p>
          <a:p>
            <a:pPr algn="just"/>
            <a:r>
              <a:rPr kumimoji="1" lang="en-US" altLang="zh-CN" sz="2000" b="1" dirty="0" smtClean="0"/>
              <a:t>Reduce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dimension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to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improve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problem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of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overfitting.</a:t>
            </a:r>
          </a:p>
          <a:p>
            <a:pPr algn="just"/>
            <a:endParaRPr kumimoji="1" lang="en-US" altLang="zh-CN" sz="2000" b="1" dirty="0"/>
          </a:p>
          <a:p>
            <a:pPr algn="just"/>
            <a:r>
              <a:rPr kumimoji="1" lang="en-US" altLang="zh-CN" sz="2000" b="1" dirty="0" smtClean="0"/>
              <a:t>For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example:</a:t>
            </a:r>
          </a:p>
          <a:p>
            <a:pPr algn="just"/>
            <a:r>
              <a:rPr kumimoji="1" lang="en-US" altLang="zh-CN" sz="2000" b="1" dirty="0" smtClean="0"/>
              <a:t>Data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size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is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10000,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dimension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of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input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is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1000,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we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want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to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predict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housing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price.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Usually,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some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dimensions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of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input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have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relationship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with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each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other,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like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type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and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size.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We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can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use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PCA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to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reduce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err="1" smtClean="0"/>
              <a:t>dimention</a:t>
            </a:r>
            <a:r>
              <a:rPr kumimoji="1" lang="en-US" altLang="zh-CN" sz="2000" b="1" dirty="0" smtClean="0"/>
              <a:t>.</a:t>
            </a:r>
            <a:endParaRPr kumimoji="1" lang="zh-CN" altLang="en-US" sz="2000" b="1" dirty="0"/>
          </a:p>
          <a:p>
            <a:endParaRPr kumimoji="1" lang="en-US" altLang="zh-CN" sz="2000" b="1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01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 smtClean="0"/>
              <a:t>     </a:t>
            </a:r>
            <a:r>
              <a:rPr kumimoji="1" lang="en-US" altLang="zh-CN" b="1" dirty="0" smtClean="0"/>
              <a:t>General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steps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machine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learning</a:t>
            </a:r>
            <a:endParaRPr kumimoji="1" lang="zh-CN" altLang="en-US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3713"/>
            <a:ext cx="5232400" cy="49720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6367217" y="1463713"/>
                <a:ext cx="5438096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2000" b="1" dirty="0" smtClean="0"/>
                  <a:t>Example:</a:t>
                </a:r>
              </a:p>
              <a:p>
                <a:r>
                  <a:rPr kumimoji="1" lang="en-US" altLang="zh-CN" sz="2000" b="1" dirty="0" smtClean="0"/>
                  <a:t>Goal: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Predict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the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housing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price</a:t>
                </a:r>
                <a:r>
                  <a:rPr kumimoji="1" lang="en-US" altLang="zh-CN" sz="2000" b="1" dirty="0"/>
                  <a:t>.</a:t>
                </a:r>
                <a:endParaRPr kumimoji="1" lang="en-US" altLang="zh-CN" dirty="0" smtClean="0"/>
              </a:p>
              <a:p>
                <a:r>
                  <a:rPr kumimoji="1" lang="en-US" altLang="zh-CN" sz="2000" b="1" dirty="0" smtClean="0"/>
                  <a:t>Input: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(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location,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size,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traffic,</a:t>
                </a:r>
                <a:r>
                  <a:rPr kumimoji="1" lang="zh-CN" altLang="en-US" sz="2000" b="1" dirty="0" smtClean="0"/>
                  <a:t> </a:t>
                </a:r>
                <a:r>
                  <a:rPr kumimoji="1" lang="en-US" altLang="zh-CN" sz="2000" b="1" dirty="0" smtClean="0"/>
                  <a:t>type,</a:t>
                </a:r>
                <a:r>
                  <a:rPr kumimoji="1" lang="zh-CN" altLang="en-US" sz="2000" b="1" dirty="0"/>
                  <a:t> </a:t>
                </a:r>
                <a:r>
                  <a:rPr kumimoji="1" lang="en-US" altLang="zh-CN" sz="2000" b="1" dirty="0" smtClean="0"/>
                  <a:t>……</a:t>
                </a:r>
                <a:r>
                  <a:rPr kumimoji="1" lang="zh-CN" altLang="en-US" sz="2000" b="1" dirty="0" smtClean="0"/>
                  <a:t>，</a:t>
                </a:r>
                <a:r>
                  <a:rPr kumimoji="1" lang="en-US" altLang="zh-CN" sz="2000" b="1" dirty="0" smtClean="0"/>
                  <a:t>price</a:t>
                </a:r>
                <a:r>
                  <a:rPr kumimoji="1" lang="zh-CN" altLang="en-US" sz="2000" b="1" dirty="0" smtClean="0"/>
                  <a:t>）</a:t>
                </a:r>
                <a:endParaRPr kumimoji="1" lang="en-US" altLang="zh-CN" sz="2000" b="1" dirty="0" smtClean="0"/>
              </a:p>
              <a:p>
                <a:endParaRPr kumimoji="1" lang="en-US" altLang="zh-CN" dirty="0"/>
              </a:p>
              <a:p>
                <a:r>
                  <a:rPr kumimoji="1" lang="en-US" altLang="zh-CN" b="1" dirty="0" smtClean="0"/>
                  <a:t>Step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3:</a:t>
                </a:r>
              </a:p>
              <a:p>
                <a:pPr algn="just"/>
                <a:r>
                  <a:rPr kumimoji="1" lang="en-US" altLang="zh-CN" b="1" dirty="0" smtClean="0"/>
                  <a:t>Train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model.</a:t>
                </a:r>
              </a:p>
              <a:p>
                <a:pPr algn="just"/>
                <a:r>
                  <a:rPr kumimoji="1" lang="en-US" altLang="zh-CN" b="1" dirty="0" smtClean="0"/>
                  <a:t>We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need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to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find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an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objective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function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to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evaluate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the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difference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between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prediction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value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and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real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value.</a:t>
                </a:r>
              </a:p>
              <a:p>
                <a:endParaRPr kumimoji="1" lang="en-US" altLang="zh-CN" b="1" dirty="0"/>
              </a:p>
              <a:p>
                <a:pPr algn="just"/>
                <a:r>
                  <a:rPr kumimoji="1" lang="en-US" altLang="zh-CN" b="1" dirty="0" smtClean="0"/>
                  <a:t>Then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use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gradient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descent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to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minimize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the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objective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function.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Actually,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there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are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some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parameters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in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the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objective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function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and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gradient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descent,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such</a:t>
                </a:r>
                <a:r>
                  <a:rPr kumimoji="1" lang="zh-CN" altLang="en-US" b="1" dirty="0" smtClean="0"/>
                  <a:t> </a:t>
                </a:r>
                <a:r>
                  <a:rPr kumimoji="1" lang="en-US" altLang="zh-CN" b="1" dirty="0" smtClean="0"/>
                  <a:t>as</a:t>
                </a:r>
                <a:r>
                  <a:rPr kumimoji="1" lang="zh-CN" altLang="en-US" b="1" dirty="0" smtClean="0"/>
                  <a:t> </a:t>
                </a:r>
                <a14:m>
                  <m:oMath xmlns:m="http://schemas.openxmlformats.org/officeDocument/2006/math">
                    <m:r>
                      <a:rPr kumimoji="1" lang="zh-CN" alt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𝜶</m:t>
                    </m:r>
                    <m:r>
                      <a:rPr kumimoji="1" lang="zh-CN" alt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kumimoji="1" lang="en-US" altLang="zh-CN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𝒂𝒏𝒅</m:t>
                    </m:r>
                    <m:r>
                      <a:rPr kumimoji="1" lang="zh-CN" alt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kumimoji="1" lang="zh-CN" altLang="en-US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𝝀</m:t>
                    </m:r>
                  </m:oMath>
                </a14:m>
                <a:r>
                  <a:rPr kumimoji="1" lang="en-US" altLang="zh-CN" b="1" dirty="0" smtClean="0"/>
                  <a:t>.</a:t>
                </a:r>
              </a:p>
              <a:p>
                <a:endParaRPr kumimoji="1" lang="en-US" altLang="zh-CN" b="1" dirty="0" smtClean="0"/>
              </a:p>
              <a:p>
                <a:endParaRPr kumimoji="1" lang="zh-CN" altLang="en-US" b="1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217" y="1463713"/>
                <a:ext cx="5438096" cy="4616648"/>
              </a:xfrm>
              <a:prstGeom prst="rect">
                <a:avLst/>
              </a:prstGeom>
              <a:blipFill rotWithShape="0">
                <a:blip r:embed="rId3"/>
                <a:stretch>
                  <a:fillRect l="-1120" t="-661" r="-49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8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 smtClean="0"/>
              <a:t>     </a:t>
            </a:r>
            <a:r>
              <a:rPr kumimoji="1" lang="en-US" altLang="zh-CN" b="1" dirty="0" smtClean="0"/>
              <a:t>General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steps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machine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learning</a:t>
            </a:r>
            <a:endParaRPr kumimoji="1" lang="zh-CN" altLang="en-US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3713"/>
            <a:ext cx="5232400" cy="49720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380865" y="1503022"/>
            <a:ext cx="54380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/>
              <a:t>Example:</a:t>
            </a:r>
          </a:p>
          <a:p>
            <a:r>
              <a:rPr kumimoji="1" lang="en-US" altLang="zh-CN" sz="2000" b="1" dirty="0" smtClean="0"/>
              <a:t>Goal: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Predict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housing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price</a:t>
            </a:r>
            <a:r>
              <a:rPr kumimoji="1" lang="en-US" altLang="zh-CN" sz="2000" b="1" dirty="0"/>
              <a:t>.</a:t>
            </a:r>
            <a:endParaRPr kumimoji="1" lang="en-US" altLang="zh-CN" dirty="0" smtClean="0"/>
          </a:p>
          <a:p>
            <a:r>
              <a:rPr kumimoji="1" lang="en-US" altLang="zh-CN" sz="2000" b="1" dirty="0" smtClean="0"/>
              <a:t>Input: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(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location,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size,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traffic,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type,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 smtClean="0"/>
              <a:t>……</a:t>
            </a:r>
            <a:r>
              <a:rPr kumimoji="1" lang="zh-CN" altLang="en-US" sz="2000" b="1" dirty="0" smtClean="0"/>
              <a:t>，</a:t>
            </a:r>
            <a:r>
              <a:rPr kumimoji="1" lang="en-US" altLang="zh-CN" sz="2000" b="1" dirty="0" smtClean="0"/>
              <a:t>price</a:t>
            </a:r>
            <a:r>
              <a:rPr kumimoji="1" lang="zh-CN" altLang="en-US" sz="2000" b="1" dirty="0" smtClean="0"/>
              <a:t>）</a:t>
            </a:r>
            <a:endParaRPr kumimoji="1" lang="en-US" altLang="zh-CN" sz="2000" b="1" dirty="0" smtClean="0"/>
          </a:p>
          <a:p>
            <a:endParaRPr kumimoji="1" lang="en-US" altLang="zh-CN" dirty="0"/>
          </a:p>
          <a:p>
            <a:r>
              <a:rPr kumimoji="1" lang="en-US" altLang="zh-CN" b="1" dirty="0" smtClean="0"/>
              <a:t>Step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/>
              <a:t>4</a:t>
            </a:r>
            <a:r>
              <a:rPr kumimoji="1" lang="en-US" altLang="zh-CN" b="1" dirty="0" smtClean="0"/>
              <a:t>:</a:t>
            </a:r>
          </a:p>
          <a:p>
            <a:pPr algn="just"/>
            <a:r>
              <a:rPr kumimoji="1" lang="en-US" altLang="zh-CN" b="1" dirty="0" smtClean="0"/>
              <a:t>Evaluate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model.</a:t>
            </a:r>
          </a:p>
          <a:p>
            <a:pPr algn="just"/>
            <a:r>
              <a:rPr kumimoji="1" lang="en-US" altLang="zh-CN" b="1" dirty="0" smtClean="0"/>
              <a:t>We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need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to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find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an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indication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to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evaluate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the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performance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the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model,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such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as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MSE(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mean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square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error),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ROC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(</a:t>
            </a:r>
            <a:r>
              <a:rPr lang="en-US" altLang="zh-CN" b="1" dirty="0"/>
              <a:t>receiver operating characteristic </a:t>
            </a:r>
            <a:r>
              <a:rPr lang="en-US" altLang="zh-CN" b="1" dirty="0" smtClean="0"/>
              <a:t>curve)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(true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positive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rate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false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positive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rate)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and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AUC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dirty="0"/>
              <a:t>Area under the Curve of ROC </a:t>
            </a:r>
            <a:r>
              <a:rPr lang="en-US" altLang="zh-CN" b="1" dirty="0" smtClean="0"/>
              <a:t>)</a:t>
            </a:r>
            <a:endParaRPr kumimoji="1" lang="en-US" altLang="zh-CN" b="1" dirty="0" smtClean="0"/>
          </a:p>
          <a:p>
            <a:endParaRPr kumimoji="1" lang="en-US" altLang="zh-CN" b="1" dirty="0"/>
          </a:p>
          <a:p>
            <a:r>
              <a:rPr kumimoji="1" lang="en-US" altLang="zh-CN" b="1" dirty="0" smtClean="0"/>
              <a:t>Cross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validation:</a:t>
            </a:r>
          </a:p>
          <a:p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5877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b="1" dirty="0" smtClean="0"/>
              <a:t>     </a:t>
            </a:r>
            <a:r>
              <a:rPr kumimoji="1" lang="en-US" altLang="zh-CN" b="1" dirty="0" smtClean="0"/>
              <a:t>General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steps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machine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learning</a:t>
            </a:r>
            <a:endParaRPr kumimoji="1" lang="zh-CN" altLang="en-US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3713"/>
            <a:ext cx="5232400" cy="49720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367217" y="1463713"/>
            <a:ext cx="54380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 smtClean="0"/>
              <a:t>Example:</a:t>
            </a:r>
          </a:p>
          <a:p>
            <a:r>
              <a:rPr kumimoji="1" lang="en-US" altLang="zh-CN" sz="2000" b="1" dirty="0" smtClean="0"/>
              <a:t>Goal: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Predict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the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housing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price</a:t>
            </a:r>
            <a:r>
              <a:rPr kumimoji="1" lang="en-US" altLang="zh-CN" sz="2000" b="1" dirty="0"/>
              <a:t>.</a:t>
            </a:r>
            <a:endParaRPr kumimoji="1" lang="en-US" altLang="zh-CN" dirty="0" smtClean="0"/>
          </a:p>
          <a:p>
            <a:r>
              <a:rPr kumimoji="1" lang="en-US" altLang="zh-CN" sz="2000" b="1" dirty="0" smtClean="0"/>
              <a:t>Input: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(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location,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size,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traffic,</a:t>
            </a:r>
            <a:r>
              <a:rPr kumimoji="1" lang="zh-CN" altLang="en-US" sz="2000" b="1" dirty="0" smtClean="0"/>
              <a:t> </a:t>
            </a:r>
            <a:r>
              <a:rPr kumimoji="1" lang="en-US" altLang="zh-CN" sz="2000" b="1" dirty="0" smtClean="0"/>
              <a:t>type,</a:t>
            </a:r>
            <a:r>
              <a:rPr kumimoji="1" lang="zh-CN" altLang="en-US" sz="2000" b="1" dirty="0"/>
              <a:t> </a:t>
            </a:r>
            <a:r>
              <a:rPr kumimoji="1" lang="en-US" altLang="zh-CN" sz="2000" b="1" dirty="0" smtClean="0"/>
              <a:t>……</a:t>
            </a:r>
            <a:r>
              <a:rPr kumimoji="1" lang="zh-CN" altLang="en-US" sz="2000" b="1" dirty="0" smtClean="0"/>
              <a:t>，</a:t>
            </a:r>
            <a:r>
              <a:rPr kumimoji="1" lang="en-US" altLang="zh-CN" sz="2000" b="1" dirty="0" smtClean="0"/>
              <a:t>price</a:t>
            </a:r>
            <a:r>
              <a:rPr kumimoji="1" lang="zh-CN" altLang="en-US" sz="2000" b="1" dirty="0" smtClean="0"/>
              <a:t>）</a:t>
            </a:r>
            <a:endParaRPr kumimoji="1" lang="en-US" altLang="zh-CN" sz="2000" b="1" dirty="0" smtClean="0"/>
          </a:p>
          <a:p>
            <a:endParaRPr kumimoji="1" lang="en-US" altLang="zh-CN" dirty="0"/>
          </a:p>
          <a:p>
            <a:r>
              <a:rPr kumimoji="1" lang="en-US" altLang="zh-CN" b="1" dirty="0" smtClean="0"/>
              <a:t>Step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/>
              <a:t>4</a:t>
            </a:r>
            <a:r>
              <a:rPr kumimoji="1" lang="en-US" altLang="zh-CN" b="1" dirty="0" smtClean="0"/>
              <a:t>:</a:t>
            </a:r>
            <a:endParaRPr kumimoji="1" lang="en-US" altLang="zh-CN" b="1" dirty="0"/>
          </a:p>
          <a:p>
            <a:r>
              <a:rPr kumimoji="1" lang="en-US" altLang="zh-CN" b="1" dirty="0" smtClean="0"/>
              <a:t>k-fold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Cross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validation:</a:t>
            </a:r>
          </a:p>
          <a:p>
            <a:pPr algn="just"/>
            <a:r>
              <a:rPr lang="en-US" altLang="zh-CN" b="1" dirty="0"/>
              <a:t>In </a:t>
            </a:r>
            <a:r>
              <a:rPr lang="en-US" altLang="zh-CN" b="1" i="1" dirty="0"/>
              <a:t>k</a:t>
            </a:r>
            <a:r>
              <a:rPr lang="en-US" altLang="zh-CN" b="1" dirty="0"/>
              <a:t>-fold cross-validation, the original sample is randomly partitioned into </a:t>
            </a:r>
            <a:r>
              <a:rPr lang="en-US" altLang="zh-CN" b="1" i="1" dirty="0"/>
              <a:t>k</a:t>
            </a:r>
            <a:r>
              <a:rPr lang="en-US" altLang="zh-CN" b="1" dirty="0"/>
              <a:t> equal sized subsamples. Of the </a:t>
            </a:r>
            <a:r>
              <a:rPr lang="en-US" altLang="zh-CN" b="1" i="1" dirty="0"/>
              <a:t>k</a:t>
            </a:r>
            <a:r>
              <a:rPr lang="en-US" altLang="zh-CN" b="1" dirty="0"/>
              <a:t> subsamples, a single subsample is retained as the validation data for testing the model, and the remaining </a:t>
            </a:r>
            <a:r>
              <a:rPr lang="en-US" altLang="zh-CN" b="1" i="1" dirty="0"/>
              <a:t>k</a:t>
            </a:r>
            <a:r>
              <a:rPr lang="en-US" altLang="zh-CN" b="1" dirty="0"/>
              <a:t> − 1 subsamples are used as training data. The cross-validation process is then repeated </a:t>
            </a:r>
            <a:r>
              <a:rPr lang="en-US" altLang="zh-CN" b="1" i="1" dirty="0"/>
              <a:t>k</a:t>
            </a:r>
            <a:r>
              <a:rPr lang="en-US" altLang="zh-CN" b="1" dirty="0"/>
              <a:t> times (the </a:t>
            </a:r>
            <a:r>
              <a:rPr lang="en-US" altLang="zh-CN" b="1" i="1" dirty="0"/>
              <a:t>folds</a:t>
            </a:r>
            <a:r>
              <a:rPr lang="en-US" altLang="zh-CN" b="1" dirty="0"/>
              <a:t>), with each of the </a:t>
            </a:r>
            <a:r>
              <a:rPr lang="en-US" altLang="zh-CN" b="1" i="1" dirty="0"/>
              <a:t>k</a:t>
            </a:r>
            <a:r>
              <a:rPr lang="en-US" altLang="zh-CN" b="1" dirty="0"/>
              <a:t> subsamples used exactly once as the validation </a:t>
            </a:r>
            <a:r>
              <a:rPr lang="en-US" altLang="zh-CN" b="1" dirty="0" smtClean="0"/>
              <a:t>data.</a:t>
            </a:r>
            <a:endParaRPr lang="en-US" altLang="zh-CN" dirty="0" smtClean="0"/>
          </a:p>
          <a:p>
            <a:pPr algn="just"/>
            <a:r>
              <a:rPr kumimoji="1" lang="en-US" altLang="zh-CN" b="1" dirty="0" smtClean="0"/>
              <a:t>Then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we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can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use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the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result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cross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validation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to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adjust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the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parameter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of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objective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function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and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gradient</a:t>
            </a:r>
            <a:r>
              <a:rPr kumimoji="1" lang="zh-CN" altLang="en-US" b="1" dirty="0" smtClean="0"/>
              <a:t> </a:t>
            </a:r>
            <a:r>
              <a:rPr kumimoji="1" lang="en-US" altLang="zh-CN" b="1" dirty="0" smtClean="0"/>
              <a:t>descent.</a:t>
            </a:r>
          </a:p>
          <a:p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926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49485" y="2407298"/>
            <a:ext cx="4646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6000" b="1" dirty="0" smtClean="0"/>
              <a:t>THANK</a:t>
            </a:r>
            <a:r>
              <a:rPr kumimoji="1" lang="zh-CN" altLang="en-US" sz="6000" b="1" dirty="0" smtClean="0"/>
              <a:t> </a:t>
            </a:r>
            <a:r>
              <a:rPr kumimoji="1" lang="en-US" altLang="zh-CN" sz="6000" b="1" dirty="0" smtClean="0"/>
              <a:t>YOU</a:t>
            </a:r>
            <a:endParaRPr kumimoji="1" lang="zh-CN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833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448</Words>
  <Application>Microsoft Macintosh PowerPoint</Application>
  <PresentationFormat>宽屏</PresentationFormat>
  <Paragraphs>66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Cambria Math</vt:lpstr>
      <vt:lpstr>DengXian</vt:lpstr>
      <vt:lpstr>DengXian Light</vt:lpstr>
      <vt:lpstr>Arial</vt:lpstr>
      <vt:lpstr>Office 主题</vt:lpstr>
      <vt:lpstr> Introduction of machine learning</vt:lpstr>
      <vt:lpstr>     Introduction</vt:lpstr>
      <vt:lpstr>     Introduction</vt:lpstr>
      <vt:lpstr>     General steps of machine learning</vt:lpstr>
      <vt:lpstr>     General steps of machine learning</vt:lpstr>
      <vt:lpstr>     General steps of machine learning</vt:lpstr>
      <vt:lpstr>     General steps of machine learning</vt:lpstr>
      <vt:lpstr>     General steps of machine learning</vt:lpstr>
      <vt:lpstr>PowerPoint 演示文稿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Label Propagation</dc:title>
  <dc:creator>LIU, Yang</dc:creator>
  <cp:lastModifiedBy>LIU, Yang</cp:lastModifiedBy>
  <cp:revision>21</cp:revision>
  <dcterms:created xsi:type="dcterms:W3CDTF">2017-02-20T11:32:35Z</dcterms:created>
  <dcterms:modified xsi:type="dcterms:W3CDTF">2017-04-11T03:01:58Z</dcterms:modified>
</cp:coreProperties>
</file>