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3" r:id="rId5"/>
    <p:sldId id="264" r:id="rId6"/>
    <p:sldId id="262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32"/>
    <p:restoredTop sz="94620"/>
  </p:normalViewPr>
  <p:slideViewPr>
    <p:cSldViewPr snapToGrid="0" snapToObjects="1">
      <p:cViewPr varScale="1">
        <p:scale>
          <a:sx n="78" d="100"/>
          <a:sy n="78" d="100"/>
        </p:scale>
        <p:origin x="101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E2558-7F2C-E048-9BD2-3C4013DDF3D7}" type="datetimeFigureOut">
              <a:rPr kumimoji="1" lang="zh-CN" altLang="en-US" smtClean="0"/>
              <a:t>2019/3/19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D22AD-B9A7-884B-8EB9-66D51B1A5C8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90979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28E8B-47EF-544E-A06A-9CEAAB15D7B1}" type="datetimeFigureOut">
              <a:rPr kumimoji="1" lang="zh-CN" altLang="en-US" smtClean="0"/>
              <a:t>2019/3/19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4E044-F2FB-2D41-A44D-6E25F8CD1E5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74589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BCB-BB27-AD49-9F27-ED6A513B7D2A}" type="datetimeFigureOut">
              <a:rPr kumimoji="1" lang="zh-CN" altLang="en-US" smtClean="0"/>
              <a:t>2019/3/19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5213-1F6D-3842-A17C-FB8A633AC5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23466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BCB-BB27-AD49-9F27-ED6A513B7D2A}" type="datetimeFigureOut">
              <a:rPr kumimoji="1" lang="zh-CN" altLang="en-US" smtClean="0"/>
              <a:t>2019/3/19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5213-1F6D-3842-A17C-FB8A633AC5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7968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BCB-BB27-AD49-9F27-ED6A513B7D2A}" type="datetimeFigureOut">
              <a:rPr kumimoji="1" lang="zh-CN" altLang="en-US" smtClean="0"/>
              <a:t>2019/3/19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5213-1F6D-3842-A17C-FB8A633AC5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4436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BCB-BB27-AD49-9F27-ED6A513B7D2A}" type="datetimeFigureOut">
              <a:rPr kumimoji="1" lang="zh-CN" altLang="en-US" smtClean="0"/>
              <a:t>2019/3/19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5213-1F6D-3842-A17C-FB8A633AC5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1250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BCB-BB27-AD49-9F27-ED6A513B7D2A}" type="datetimeFigureOut">
              <a:rPr kumimoji="1" lang="zh-CN" altLang="en-US" smtClean="0"/>
              <a:t>2019/3/19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5213-1F6D-3842-A17C-FB8A633AC5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87759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BCB-BB27-AD49-9F27-ED6A513B7D2A}" type="datetimeFigureOut">
              <a:rPr kumimoji="1" lang="zh-CN" altLang="en-US" smtClean="0"/>
              <a:t>2019/3/19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5213-1F6D-3842-A17C-FB8A633AC5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236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BCB-BB27-AD49-9F27-ED6A513B7D2A}" type="datetimeFigureOut">
              <a:rPr kumimoji="1" lang="zh-CN" altLang="en-US" smtClean="0"/>
              <a:t>2019/3/19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5213-1F6D-3842-A17C-FB8A633AC5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4605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BCB-BB27-AD49-9F27-ED6A513B7D2A}" type="datetimeFigureOut">
              <a:rPr kumimoji="1" lang="zh-CN" altLang="en-US" smtClean="0"/>
              <a:t>2019/3/19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5213-1F6D-3842-A17C-FB8A633AC5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4767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BCB-BB27-AD49-9F27-ED6A513B7D2A}" type="datetimeFigureOut">
              <a:rPr kumimoji="1" lang="zh-CN" altLang="en-US" smtClean="0"/>
              <a:t>2019/3/19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5213-1F6D-3842-A17C-FB8A633AC5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288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BCB-BB27-AD49-9F27-ED6A513B7D2A}" type="datetimeFigureOut">
              <a:rPr kumimoji="1" lang="zh-CN" altLang="en-US" smtClean="0"/>
              <a:t>2019/3/19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5213-1F6D-3842-A17C-FB8A633AC5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58438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BCB-BB27-AD49-9F27-ED6A513B7D2A}" type="datetimeFigureOut">
              <a:rPr kumimoji="1" lang="zh-CN" altLang="en-US" smtClean="0"/>
              <a:t>2019/3/19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5213-1F6D-3842-A17C-FB8A633AC5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6572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00BCB-BB27-AD49-9F27-ED6A513B7D2A}" type="datetimeFigureOut">
              <a:rPr kumimoji="1" lang="zh-CN" altLang="en-US" smtClean="0"/>
              <a:t>2019/3/19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B5213-1F6D-3842-A17C-FB8A633AC5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415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81149" y="2143126"/>
            <a:ext cx="9144000" cy="1066800"/>
          </a:xfrm>
        </p:spPr>
        <p:txBody>
          <a:bodyPr/>
          <a:lstStyle/>
          <a:p>
            <a:r>
              <a:rPr kumimoji="1" lang="zh-CN" altLang="en-US" dirty="0"/>
              <a:t> </a:t>
            </a:r>
            <a:r>
              <a:rPr kumimoji="1" lang="en-US" altLang="zh-CN" b="1" dirty="0"/>
              <a:t>Label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Propagation</a:t>
            </a:r>
            <a:endParaRPr kumimoji="1" lang="zh-CN" altLang="en-US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7567613" y="4872037"/>
            <a:ext cx="37766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/>
              <a:t>Name: Liu Yang   </a:t>
            </a:r>
          </a:p>
          <a:p>
            <a:r>
              <a:rPr kumimoji="1" lang="en-US" altLang="zh-CN" b="1" dirty="0"/>
              <a:t>Office: SHB803</a:t>
            </a:r>
          </a:p>
          <a:p>
            <a:r>
              <a:rPr kumimoji="1" lang="en-US" altLang="zh-CN" b="1" dirty="0"/>
              <a:t>Email: yangliu476730@yahoo.com</a:t>
            </a:r>
            <a:endParaRPr kumimoji="1"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85262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b="1" dirty="0"/>
              <a:t>     </a:t>
            </a:r>
            <a:r>
              <a:rPr kumimoji="1" lang="en-US" altLang="zh-CN" b="1" dirty="0"/>
              <a:t>Example</a:t>
            </a:r>
            <a:endParaRPr kumimoji="1" lang="zh-CN" altLang="en-US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1638300" y="1690688"/>
            <a:ext cx="955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/>
              <a:t>Label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Propagation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is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a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semi-supervised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method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for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community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detection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or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classification</a:t>
            </a:r>
            <a:r>
              <a:rPr kumimoji="1" lang="en-US" altLang="zh-CN" dirty="0"/>
              <a:t>.</a:t>
            </a:r>
            <a:r>
              <a:rPr kumimoji="1" lang="zh-CN" altLang="en-US" dirty="0"/>
              <a:t> </a:t>
            </a:r>
            <a:r>
              <a:rPr kumimoji="1" lang="en-US" altLang="zh-CN" sz="2000" b="1" dirty="0"/>
              <a:t>The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goal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of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this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method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is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to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predict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the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label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of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unlabeled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data.</a:t>
            </a:r>
            <a:endParaRPr kumimoji="1" lang="zh-CN" altLang="en-US" sz="2000" b="1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2760083"/>
            <a:ext cx="3924300" cy="29464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0" y="2755900"/>
            <a:ext cx="2997200" cy="2950583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354756" y="5736760"/>
            <a:ext cx="2491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/>
              <a:t>Community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Detection</a:t>
            </a:r>
            <a:endParaRPr kumimoji="1" lang="zh-CN" altLang="en-US" b="1" dirty="0"/>
          </a:p>
        </p:txBody>
      </p:sp>
      <p:sp>
        <p:nvSpPr>
          <p:cNvPr id="7" name="矩形 6"/>
          <p:cNvSpPr/>
          <p:nvPr/>
        </p:nvSpPr>
        <p:spPr>
          <a:xfrm>
            <a:off x="8061335" y="5694477"/>
            <a:ext cx="1606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b="1" dirty="0"/>
              <a:t>Hand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Written</a:t>
            </a:r>
            <a:endParaRPr kumimoji="1"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947177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b="1" dirty="0"/>
              <a:t>     </a:t>
            </a:r>
            <a:r>
              <a:rPr kumimoji="1" lang="en-US" altLang="zh-CN" b="1" dirty="0"/>
              <a:t>Definition</a:t>
            </a:r>
            <a:endParaRPr kumimoji="1" lang="zh-CN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1638300" y="1690688"/>
                <a:ext cx="9550400" cy="2275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000" b="1" dirty="0"/>
                  <a:t>Let</a:t>
                </a:r>
                <a:r>
                  <a:rPr kumimoji="1" lang="zh-CN" altLang="en-US" sz="2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(</m:t>
                        </m:r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𝒙</m:t>
                        </m:r>
                      </m:e>
                      <m:sub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𝟏</m:t>
                        </m:r>
                      </m:sub>
                    </m:sSub>
                    <m:r>
                      <a:rPr kumimoji="1" lang="en-US" altLang="zh-CN" sz="2000" b="1" i="1" smtClean="0">
                        <a:latin typeface="Cambria Math" charset="0"/>
                      </a:rPr>
                      <m:t>,</m:t>
                    </m:r>
                  </m:oMath>
                </a14:m>
                <a:r>
                  <a:rPr kumimoji="1" lang="en-US" altLang="zh-CN" sz="2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𝒚</m:t>
                        </m:r>
                      </m:e>
                      <m:sub>
                        <m:r>
                          <a:rPr kumimoji="1" lang="en-US" altLang="zh-CN" sz="2000" b="1" i="1">
                            <a:latin typeface="Cambria Math" charset="0"/>
                          </a:rPr>
                          <m:t>𝟏</m:t>
                        </m:r>
                      </m:sub>
                    </m:sSub>
                    <m:r>
                      <a:rPr kumimoji="1" lang="en-US" altLang="zh-CN" sz="2000" b="1" i="1" smtClean="0">
                        <a:latin typeface="Cambria Math" charset="0"/>
                      </a:rPr>
                      <m:t>)</m:t>
                    </m:r>
                    <m:r>
                      <a:rPr kumimoji="1" lang="en-US" altLang="zh-CN" sz="2000" b="1" i="1">
                        <a:latin typeface="Cambria Math" charset="0"/>
                      </a:rPr>
                      <m:t>……</m:t>
                    </m:r>
                    <m:sSub>
                      <m:sSubPr>
                        <m:ctrlPr>
                          <a:rPr kumimoji="1" lang="en-US" altLang="zh-CN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000" b="1" i="1">
                            <a:latin typeface="Cambria Math" charset="0"/>
                          </a:rPr>
                          <m:t>(</m:t>
                        </m:r>
                        <m:r>
                          <a:rPr kumimoji="1" lang="en-US" altLang="zh-CN" sz="2000" b="1" i="1">
                            <a:latin typeface="Cambria Math" charset="0"/>
                          </a:rPr>
                          <m:t>𝒙</m:t>
                        </m:r>
                      </m:e>
                      <m:sub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𝑳</m:t>
                        </m:r>
                      </m:sub>
                    </m:sSub>
                    <m:r>
                      <a:rPr kumimoji="1" lang="en-US" altLang="zh-CN" sz="2000" b="1" i="1">
                        <a:latin typeface="Cambria Math" charset="0"/>
                      </a:rPr>
                      <m:t>,</m:t>
                    </m:r>
                    <m:r>
                      <m:rPr>
                        <m:nor/>
                      </m:rPr>
                      <a:rPr kumimoji="1" lang="en-US" altLang="zh-CN" sz="2000" b="1" dirty="0"/>
                      <m:t> </m:t>
                    </m:r>
                    <m:sSub>
                      <m:sSubPr>
                        <m:ctrlPr>
                          <a:rPr kumimoji="1" lang="en-US" altLang="zh-CN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000" b="1" i="1">
                            <a:latin typeface="Cambria Math" charset="0"/>
                          </a:rPr>
                          <m:t>𝒚</m:t>
                        </m:r>
                      </m:e>
                      <m:sub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𝑳</m:t>
                        </m:r>
                      </m:sub>
                    </m:sSub>
                    <m:r>
                      <a:rPr kumimoji="1" lang="en-US" altLang="zh-CN" sz="2000" b="1" i="1">
                        <a:latin typeface="Cambria Math" charset="0"/>
                      </a:rPr>
                      <m:t>)</m:t>
                    </m:r>
                    <m:r>
                      <a:rPr kumimoji="1" lang="zh-CN" altLang="en-US" sz="2000" b="1" i="1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kumimoji="1" lang="en-US" altLang="zh-CN" b="1" dirty="0"/>
                  <a:t>be</a:t>
                </a:r>
                <a:r>
                  <a:rPr kumimoji="1" lang="zh-CN" altLang="en-US" b="1" dirty="0"/>
                  <a:t> </a:t>
                </a:r>
                <a:r>
                  <a:rPr kumimoji="1" lang="en-US" altLang="zh-CN" b="1" dirty="0"/>
                  <a:t>labeled</a:t>
                </a:r>
                <a:r>
                  <a:rPr kumimoji="1" lang="zh-CN" altLang="en-US" b="1" dirty="0"/>
                  <a:t> </a:t>
                </a:r>
                <a:r>
                  <a:rPr kumimoji="1" lang="en-US" altLang="zh-CN" b="1" dirty="0"/>
                  <a:t>data;</a:t>
                </a:r>
                <a:r>
                  <a:rPr kumimoji="1" lang="zh-CN" alt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zh-CN" altLang="en-US" b="1" i="1" smtClean="0">
                            <a:latin typeface="Cambria Math" charset="0"/>
                          </a:rPr>
                          <m:t> </m:t>
                        </m:r>
                        <m:r>
                          <a:rPr kumimoji="1" lang="en-US" altLang="zh-CN" b="1" i="1" smtClean="0">
                            <a:latin typeface="Cambria Math" charset="0"/>
                          </a:rPr>
                          <m:t>𝒀</m:t>
                        </m:r>
                      </m:e>
                      <m:sub>
                        <m:r>
                          <a:rPr kumimoji="1" lang="en-US" altLang="zh-CN" b="1" i="1">
                            <a:latin typeface="Cambria Math" charset="0"/>
                          </a:rPr>
                          <m:t>𝑳</m:t>
                        </m:r>
                      </m:sub>
                    </m:sSub>
                    <m:r>
                      <a:rPr kumimoji="1" lang="en-US" altLang="zh-CN" b="1" i="1" smtClean="0">
                        <a:latin typeface="Cambria Math" charset="0"/>
                      </a:rPr>
                      <m:t>=(</m:t>
                    </m:r>
                    <m:sSub>
                      <m:sSubPr>
                        <m:ctrlPr>
                          <a:rPr kumimoji="1" lang="en-US" altLang="zh-CN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1" i="1" smtClean="0">
                            <a:latin typeface="Cambria Math" charset="0"/>
                          </a:rPr>
                          <m:t>𝒚</m:t>
                        </m:r>
                      </m:e>
                      <m:sub>
                        <m:r>
                          <a:rPr kumimoji="1" lang="en-US" altLang="zh-CN" b="1" i="1" smtClean="0">
                            <a:latin typeface="Cambria Math" charset="0"/>
                          </a:rPr>
                          <m:t>𝟏</m:t>
                        </m:r>
                      </m:sub>
                    </m:sSub>
                    <m:r>
                      <a:rPr kumimoji="1" lang="en-US" altLang="zh-CN" b="1" i="1" smtClean="0">
                        <a:latin typeface="Cambria Math" charset="0"/>
                      </a:rPr>
                      <m:t>,</m:t>
                    </m:r>
                    <m:sSub>
                      <m:sSubPr>
                        <m:ctrlPr>
                          <a:rPr kumimoji="1" lang="en-US" altLang="zh-CN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1" i="1" smtClean="0">
                            <a:latin typeface="Cambria Math" charset="0"/>
                          </a:rPr>
                          <m:t>𝒚</m:t>
                        </m:r>
                      </m:e>
                      <m:sub>
                        <m:r>
                          <a:rPr kumimoji="1" lang="en-US" altLang="zh-CN" b="1" i="1" smtClean="0">
                            <a:latin typeface="Cambria Math" charset="0"/>
                          </a:rPr>
                          <m:t>𝟐</m:t>
                        </m:r>
                      </m:sub>
                    </m:sSub>
                    <m:r>
                      <a:rPr kumimoji="1" lang="en-US" altLang="zh-CN" b="1" i="1" smtClean="0">
                        <a:latin typeface="Cambria Math" charset="0"/>
                      </a:rPr>
                      <m:t>,……</m:t>
                    </m:r>
                    <m:r>
                      <a:rPr kumimoji="1" lang="en-US" altLang="zh-CN" b="1" i="0" smtClean="0">
                        <a:latin typeface="Cambria Math" charset="0"/>
                      </a:rPr>
                      <m:t>,</m:t>
                    </m:r>
                    <m:sSub>
                      <m:sSubPr>
                        <m:ctrlPr>
                          <a:rPr kumimoji="1" lang="en-US" altLang="zh-CN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1" i="1" smtClean="0">
                            <a:latin typeface="Cambria Math" charset="0"/>
                          </a:rPr>
                          <m:t>𝒚</m:t>
                        </m:r>
                      </m:e>
                      <m:sub>
                        <m:r>
                          <a:rPr kumimoji="1" lang="en-US" altLang="zh-CN" b="1" i="1">
                            <a:latin typeface="Cambria Math" charset="0"/>
                          </a:rPr>
                          <m:t>𝑳</m:t>
                        </m:r>
                      </m:sub>
                    </m:sSub>
                    <m:r>
                      <a:rPr kumimoji="1" lang="en-US" altLang="zh-CN" b="1" i="1" smtClean="0">
                        <a:latin typeface="Cambria Math" charset="0"/>
                      </a:rPr>
                      <m:t>)</m:t>
                    </m:r>
                  </m:oMath>
                </a14:m>
                <a:r>
                  <a:rPr kumimoji="1" lang="zh-CN" altLang="en-US" b="1" dirty="0"/>
                  <a:t> </a:t>
                </a:r>
                <a:r>
                  <a:rPr kumimoji="1" lang="en-US" altLang="zh-CN" b="1" dirty="0"/>
                  <a:t>.</a:t>
                </a:r>
              </a:p>
              <a:p>
                <a:r>
                  <a:rPr kumimoji="1" lang="en-US" altLang="zh-CN" sz="2000" b="1" dirty="0"/>
                  <a:t>Let</a:t>
                </a:r>
                <a:r>
                  <a:rPr kumimoji="1" lang="zh-CN" altLang="en-US" sz="2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000" b="1" i="1">
                            <a:latin typeface="Cambria Math" charset="0"/>
                          </a:rPr>
                          <m:t>(</m:t>
                        </m:r>
                        <m:r>
                          <a:rPr kumimoji="1" lang="en-US" altLang="zh-CN" sz="2000" b="1" i="1">
                            <a:latin typeface="Cambria Math" charset="0"/>
                          </a:rPr>
                          <m:t>𝒙</m:t>
                        </m:r>
                      </m:e>
                      <m:sub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𝑳</m:t>
                        </m:r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+</m:t>
                        </m:r>
                        <m:r>
                          <a:rPr kumimoji="1" lang="en-US" altLang="zh-CN" sz="2000" b="1" i="1">
                            <a:latin typeface="Cambria Math" charset="0"/>
                          </a:rPr>
                          <m:t>𝟏</m:t>
                        </m:r>
                      </m:sub>
                    </m:sSub>
                    <m:r>
                      <a:rPr kumimoji="1" lang="en-US" altLang="zh-CN" sz="2000" b="1" i="1">
                        <a:latin typeface="Cambria Math" charset="0"/>
                      </a:rPr>
                      <m:t>,</m:t>
                    </m:r>
                  </m:oMath>
                </a14:m>
                <a:r>
                  <a:rPr kumimoji="1" lang="en-US" altLang="zh-CN" sz="2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000" b="1" i="1">
                            <a:latin typeface="Cambria Math" charset="0"/>
                          </a:rPr>
                          <m:t>𝒚</m:t>
                        </m:r>
                      </m:e>
                      <m:sub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𝑳</m:t>
                        </m:r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+</m:t>
                        </m:r>
                        <m:r>
                          <a:rPr kumimoji="1" lang="en-US" altLang="zh-CN" sz="2000" b="1" i="1">
                            <a:latin typeface="Cambria Math" charset="0"/>
                          </a:rPr>
                          <m:t>𝟏</m:t>
                        </m:r>
                      </m:sub>
                    </m:sSub>
                    <m:r>
                      <a:rPr kumimoji="1" lang="en-US" altLang="zh-CN" sz="2000" b="1" i="1">
                        <a:latin typeface="Cambria Math" charset="0"/>
                      </a:rPr>
                      <m:t>)……</m:t>
                    </m:r>
                    <m:sSub>
                      <m:sSubPr>
                        <m:ctrlPr>
                          <a:rPr kumimoji="1" lang="en-US" altLang="zh-CN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000" b="1" i="1">
                            <a:latin typeface="Cambria Math" charset="0"/>
                          </a:rPr>
                          <m:t>(</m:t>
                        </m:r>
                        <m:r>
                          <a:rPr kumimoji="1" lang="en-US" altLang="zh-CN" sz="2000" b="1" i="1">
                            <a:latin typeface="Cambria Math" charset="0"/>
                          </a:rPr>
                          <m:t>𝒙</m:t>
                        </m:r>
                      </m:e>
                      <m:sub>
                        <m:r>
                          <a:rPr kumimoji="1" lang="en-US" altLang="zh-CN" sz="2000" b="1" i="1">
                            <a:latin typeface="Cambria Math" charset="0"/>
                          </a:rPr>
                          <m:t>𝑳</m:t>
                        </m:r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+</m:t>
                        </m:r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𝑼</m:t>
                        </m:r>
                      </m:sub>
                    </m:sSub>
                    <m:r>
                      <a:rPr kumimoji="1" lang="en-US" altLang="zh-CN" sz="2000" b="1" i="1">
                        <a:latin typeface="Cambria Math" charset="0"/>
                      </a:rPr>
                      <m:t>,</m:t>
                    </m:r>
                    <m:r>
                      <m:rPr>
                        <m:nor/>
                      </m:rPr>
                      <a:rPr kumimoji="1" lang="en-US" altLang="zh-CN" sz="2000" b="1" dirty="0"/>
                      <m:t> </m:t>
                    </m:r>
                    <m:sSub>
                      <m:sSubPr>
                        <m:ctrlPr>
                          <a:rPr kumimoji="1" lang="en-US" altLang="zh-CN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000" b="1" i="1">
                            <a:latin typeface="Cambria Math" charset="0"/>
                          </a:rPr>
                          <m:t>𝒚</m:t>
                        </m:r>
                      </m:e>
                      <m:sub>
                        <m:r>
                          <a:rPr kumimoji="1" lang="en-US" altLang="zh-CN" sz="2000" b="1" i="1">
                            <a:latin typeface="Cambria Math" charset="0"/>
                          </a:rPr>
                          <m:t>𝑳</m:t>
                        </m:r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+</m:t>
                        </m:r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𝑼</m:t>
                        </m:r>
                      </m:sub>
                    </m:sSub>
                    <m:r>
                      <a:rPr kumimoji="1" lang="en-US" altLang="zh-CN" sz="2000" b="1" i="1">
                        <a:latin typeface="Cambria Math" charset="0"/>
                      </a:rPr>
                      <m:t>)</m:t>
                    </m:r>
                    <m:r>
                      <a:rPr kumimoji="1" lang="zh-CN" altLang="en-US" sz="2000" b="1" i="1">
                        <a:latin typeface="Cambria Math" charset="0"/>
                      </a:rPr>
                      <m:t> </m:t>
                    </m:r>
                  </m:oMath>
                </a14:m>
                <a:r>
                  <a:rPr kumimoji="1" lang="en-US" altLang="zh-CN" sz="2000" b="1" dirty="0"/>
                  <a:t>be</a:t>
                </a:r>
                <a:r>
                  <a:rPr kumimoji="1" lang="zh-CN" altLang="en-US" sz="2000" b="1" dirty="0"/>
                  <a:t> </a:t>
                </a:r>
                <a:r>
                  <a:rPr kumimoji="1" lang="en-US" altLang="zh-CN" sz="2000" b="1" dirty="0"/>
                  <a:t>unlabeled</a:t>
                </a:r>
                <a:r>
                  <a:rPr kumimoji="1" lang="zh-CN" altLang="en-US" sz="2000" b="1" dirty="0"/>
                  <a:t> </a:t>
                </a:r>
                <a:r>
                  <a:rPr kumimoji="1" lang="en-US" altLang="zh-CN" sz="2000" b="1" dirty="0"/>
                  <a:t>data.</a:t>
                </a:r>
                <a:r>
                  <a:rPr kumimoji="1" lang="zh-CN" altLang="en-US" sz="2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zh-CN" altLang="en-US" sz="2000" b="1" i="1">
                            <a:latin typeface="Cambria Math" charset="0"/>
                          </a:rPr>
                          <m:t> </m:t>
                        </m:r>
                        <m:r>
                          <a:rPr kumimoji="1" lang="en-US" altLang="zh-CN" sz="2000" b="1" i="1">
                            <a:latin typeface="Cambria Math" charset="0"/>
                          </a:rPr>
                          <m:t>𝒀</m:t>
                        </m:r>
                      </m:e>
                      <m:sub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𝑼</m:t>
                        </m:r>
                      </m:sub>
                    </m:sSub>
                    <m:r>
                      <a:rPr kumimoji="1" lang="en-US" altLang="zh-CN" sz="2000" b="1" i="1">
                        <a:latin typeface="Cambria Math" charset="0"/>
                      </a:rPr>
                      <m:t>=(</m:t>
                    </m:r>
                    <m:sSub>
                      <m:sSubPr>
                        <m:ctrlPr>
                          <a:rPr kumimoji="1" lang="en-US" altLang="zh-CN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000" b="1" i="1">
                            <a:latin typeface="Cambria Math" charset="0"/>
                          </a:rPr>
                          <m:t>𝒚</m:t>
                        </m:r>
                      </m:e>
                      <m:sub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𝑳</m:t>
                        </m:r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+</m:t>
                        </m:r>
                        <m:r>
                          <a:rPr kumimoji="1" lang="en-US" altLang="zh-CN" sz="2000" b="1" i="1">
                            <a:latin typeface="Cambria Math" charset="0"/>
                          </a:rPr>
                          <m:t>𝟏</m:t>
                        </m:r>
                      </m:sub>
                    </m:sSub>
                    <m:r>
                      <a:rPr kumimoji="1" lang="en-US" altLang="zh-CN" sz="2000" b="1" i="1">
                        <a:latin typeface="Cambria Math" charset="0"/>
                      </a:rPr>
                      <m:t>,</m:t>
                    </m:r>
                    <m:sSub>
                      <m:sSubPr>
                        <m:ctrlPr>
                          <a:rPr kumimoji="1" lang="en-US" altLang="zh-CN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000" b="1" i="1">
                            <a:latin typeface="Cambria Math" charset="0"/>
                          </a:rPr>
                          <m:t>𝒚</m:t>
                        </m:r>
                      </m:e>
                      <m:sub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𝑳</m:t>
                        </m:r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+</m:t>
                        </m:r>
                        <m:r>
                          <a:rPr kumimoji="1" lang="en-US" altLang="zh-CN" sz="2000" b="1" i="1">
                            <a:latin typeface="Cambria Math" charset="0"/>
                          </a:rPr>
                          <m:t>𝟐</m:t>
                        </m:r>
                      </m:sub>
                    </m:sSub>
                    <m:r>
                      <a:rPr kumimoji="1" lang="en-US" altLang="zh-CN" sz="2000" b="1" i="1">
                        <a:latin typeface="Cambria Math" charset="0"/>
                      </a:rPr>
                      <m:t>,……</m:t>
                    </m:r>
                    <m:r>
                      <a:rPr kumimoji="1" lang="en-US" altLang="zh-CN" sz="2000" b="1">
                        <a:latin typeface="Cambria Math" charset="0"/>
                      </a:rPr>
                      <m:t>,</m:t>
                    </m:r>
                    <m:sSub>
                      <m:sSubPr>
                        <m:ctrlPr>
                          <a:rPr kumimoji="1" lang="en-US" altLang="zh-CN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000" b="1" i="1">
                            <a:latin typeface="Cambria Math" charset="0"/>
                          </a:rPr>
                          <m:t>𝒚</m:t>
                        </m:r>
                      </m:e>
                      <m:sub>
                        <m:r>
                          <a:rPr kumimoji="1" lang="en-US" altLang="zh-CN" sz="2000" b="1" i="1">
                            <a:latin typeface="Cambria Math" charset="0"/>
                          </a:rPr>
                          <m:t>𝑳</m:t>
                        </m:r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+</m:t>
                        </m:r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𝑼</m:t>
                        </m:r>
                      </m:sub>
                    </m:sSub>
                    <m:r>
                      <a:rPr kumimoji="1" lang="en-US" altLang="zh-CN" sz="2000" b="1" i="1">
                        <a:latin typeface="Cambria Math" charset="0"/>
                      </a:rPr>
                      <m:t>)</m:t>
                    </m:r>
                  </m:oMath>
                </a14:m>
                <a:r>
                  <a:rPr kumimoji="1" lang="zh-CN" altLang="en-US" sz="2000" b="1" dirty="0"/>
                  <a:t> </a:t>
                </a:r>
                <a:r>
                  <a:rPr kumimoji="1" lang="en-US" altLang="zh-CN" sz="2000" b="1" dirty="0"/>
                  <a:t>.</a:t>
                </a:r>
              </a:p>
              <a:p>
                <a:r>
                  <a:rPr kumimoji="1" lang="en-US" altLang="zh-CN" sz="2000" b="1" dirty="0"/>
                  <a:t>AND</a:t>
                </a:r>
                <a:r>
                  <a:rPr kumimoji="1" lang="zh-CN" altLang="en-US" sz="2000" b="1" dirty="0"/>
                  <a:t> </a:t>
                </a:r>
                <a:r>
                  <a:rPr kumimoji="1" lang="en-US" altLang="zh-CN" sz="2000" b="1" dirty="0"/>
                  <a:t>Y</a:t>
                </a:r>
                <a:r>
                  <a:rPr kumimoji="1" lang="zh-CN" altLang="en-US" sz="2000" b="1" dirty="0"/>
                  <a:t> </a:t>
                </a:r>
                <a:r>
                  <a:rPr kumimoji="1" lang="en-US" altLang="zh-CN" sz="2000" b="1" dirty="0"/>
                  <a:t>=</a:t>
                </a:r>
                <a:r>
                  <a:rPr kumimoji="1" lang="zh-CN" altLang="en-US" sz="2000" b="1" dirty="0"/>
                  <a:t> </a:t>
                </a:r>
                <a14:m>
                  <m:oMath xmlns:m="http://schemas.openxmlformats.org/officeDocument/2006/math">
                    <m:r>
                      <a:rPr kumimoji="1" lang="en-US" altLang="zh-CN" sz="2000" b="1" i="1">
                        <a:latin typeface="Cambria Math" charset="0"/>
                      </a:rPr>
                      <m:t>(</m:t>
                    </m:r>
                    <m:sSub>
                      <m:sSubPr>
                        <m:ctrlPr>
                          <a:rPr kumimoji="1" lang="en-US" altLang="zh-CN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𝒀</m:t>
                        </m:r>
                      </m:e>
                      <m:sub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𝑳</m:t>
                        </m:r>
                      </m:sub>
                    </m:sSub>
                    <m:r>
                      <a:rPr kumimoji="1" lang="en-US" altLang="zh-CN" sz="2000" b="1">
                        <a:latin typeface="Cambria Math" charset="0"/>
                      </a:rPr>
                      <m:t>,</m:t>
                    </m:r>
                    <m:sSub>
                      <m:sSubPr>
                        <m:ctrlPr>
                          <a:rPr kumimoji="1" lang="en-US" altLang="zh-CN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𝒀</m:t>
                        </m:r>
                      </m:e>
                      <m:sub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𝑼</m:t>
                        </m:r>
                      </m:sub>
                    </m:sSub>
                    <m:r>
                      <a:rPr kumimoji="1" lang="en-US" altLang="zh-CN" sz="2000" b="1" i="1">
                        <a:latin typeface="Cambria Math" charset="0"/>
                      </a:rPr>
                      <m:t>)</m:t>
                    </m:r>
                  </m:oMath>
                </a14:m>
                <a:r>
                  <a:rPr kumimoji="1" lang="zh-CN" altLang="en-US" sz="2000" b="1" dirty="0"/>
                  <a:t> </a:t>
                </a:r>
                <a:r>
                  <a:rPr kumimoji="1" lang="en-US" altLang="zh-CN" sz="2000" b="1" dirty="0"/>
                  <a:t>.</a:t>
                </a:r>
              </a:p>
              <a:p>
                <a:endParaRPr kumimoji="1" lang="en-US" altLang="zh-CN" sz="2000" b="1" dirty="0"/>
              </a:p>
              <a:p>
                <a:r>
                  <a:rPr kumimoji="1" lang="en-US" altLang="zh-CN" sz="2000" b="1" dirty="0"/>
                  <a:t>Let</a:t>
                </a:r>
                <a:r>
                  <a:rPr kumimoji="1" lang="zh-CN" altLang="en-US" sz="2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𝑻</m:t>
                        </m:r>
                      </m:e>
                      <m:sub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𝒊𝒋</m:t>
                        </m:r>
                      </m:sub>
                    </m:sSub>
                  </m:oMath>
                </a14:m>
                <a:r>
                  <a:rPr kumimoji="1" lang="en-US" altLang="zh-CN" sz="2000" b="1" dirty="0"/>
                  <a:t> =</a:t>
                </a:r>
                <a:r>
                  <a:rPr kumimoji="1" lang="zh-CN" altLang="en-US" sz="2000" b="1" dirty="0"/>
                  <a:t> </a:t>
                </a:r>
                <a:r>
                  <a:rPr kumimoji="1" lang="en-US" altLang="zh-CN" sz="2000" b="1" dirty="0"/>
                  <a:t>P(j</a:t>
                </a:r>
                <a:r>
                  <a:rPr kumimoji="1" lang="zh-CN" altLang="en-US" sz="2000" b="1" dirty="0"/>
                  <a:t> → </a:t>
                </a:r>
                <a:r>
                  <a:rPr kumimoji="1" lang="en-US" altLang="zh-CN" sz="2000" b="1" dirty="0" err="1"/>
                  <a:t>i</a:t>
                </a:r>
                <a:r>
                  <a:rPr kumimoji="1" lang="en-US" altLang="zh-CN" sz="2000" b="1" dirty="0"/>
                  <a:t>)</a:t>
                </a:r>
                <a:r>
                  <a:rPr kumimoji="1" lang="zh-CN" altLang="en-US" sz="2000" b="1" dirty="0"/>
                  <a:t>  </a:t>
                </a:r>
                <a:r>
                  <a:rPr kumimoji="1" lang="en-US" altLang="zh-CN" sz="2000" b="1" dirty="0"/>
                  <a:t>be</a:t>
                </a:r>
                <a:r>
                  <a:rPr kumimoji="1" lang="zh-CN" altLang="en-US" sz="2000" b="1" dirty="0"/>
                  <a:t> </a:t>
                </a:r>
                <a:r>
                  <a:rPr kumimoji="1" lang="en-US" altLang="zh-CN" sz="2000" b="1" dirty="0"/>
                  <a:t>the</a:t>
                </a:r>
                <a:r>
                  <a:rPr kumimoji="1" lang="zh-CN" altLang="en-US" sz="2000" b="1" dirty="0"/>
                  <a:t> </a:t>
                </a:r>
                <a:r>
                  <a:rPr kumimoji="1" lang="en-US" altLang="zh-CN" sz="2000" b="1" dirty="0"/>
                  <a:t>probability</a:t>
                </a:r>
                <a:r>
                  <a:rPr kumimoji="1" lang="zh-CN" altLang="en-US" sz="2000" b="1" dirty="0"/>
                  <a:t> </a:t>
                </a:r>
                <a:r>
                  <a:rPr kumimoji="1" lang="en-US" altLang="zh-CN" sz="2000" b="1" dirty="0"/>
                  <a:t>that</a:t>
                </a:r>
                <a:r>
                  <a:rPr kumimoji="1" lang="zh-CN" altLang="en-US" sz="2000" b="1" dirty="0"/>
                  <a:t> </a:t>
                </a:r>
                <a:r>
                  <a:rPr kumimoji="1" lang="en-US" altLang="zh-CN" sz="2000" b="1" dirty="0"/>
                  <a:t>the</a:t>
                </a:r>
                <a:r>
                  <a:rPr kumimoji="1" lang="zh-CN" altLang="en-US" sz="2000" b="1" dirty="0"/>
                  <a:t> </a:t>
                </a:r>
                <a:r>
                  <a:rPr kumimoji="1" lang="en-US" altLang="zh-CN" sz="2000" b="1" dirty="0"/>
                  <a:t>label</a:t>
                </a:r>
                <a:r>
                  <a:rPr kumimoji="1" lang="zh-CN" altLang="en-US" sz="2000" b="1" dirty="0"/>
                  <a:t> </a:t>
                </a:r>
                <a:r>
                  <a:rPr kumimoji="1" lang="en-US" altLang="zh-CN" sz="2000" b="1" dirty="0"/>
                  <a:t>of</a:t>
                </a:r>
                <a:r>
                  <a:rPr kumimoji="1" lang="zh-CN" altLang="en-US" sz="2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000" b="1" i="1">
                            <a:latin typeface="Cambria Math" charset="0"/>
                          </a:rPr>
                          <m:t>𝒙</m:t>
                        </m:r>
                      </m:e>
                      <m:sub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kumimoji="1" lang="zh-CN" altLang="en-US" sz="2000" b="1" dirty="0"/>
                  <a:t> </a:t>
                </a:r>
                <a:r>
                  <a:rPr kumimoji="1" lang="en-US" altLang="zh-CN" sz="2000" b="1" dirty="0"/>
                  <a:t>is</a:t>
                </a:r>
                <a:r>
                  <a:rPr kumimoji="1" lang="zh-CN" altLang="en-US" sz="2000" b="1" dirty="0"/>
                  <a:t> </a:t>
                </a:r>
                <a:r>
                  <a:rPr kumimoji="1" lang="en-US" altLang="zh-CN" sz="2000" b="1" dirty="0"/>
                  <a:t>the</a:t>
                </a:r>
                <a:r>
                  <a:rPr kumimoji="1" lang="zh-CN" altLang="en-US" sz="2000" b="1" dirty="0"/>
                  <a:t> </a:t>
                </a:r>
                <a:r>
                  <a:rPr kumimoji="1" lang="en-US" altLang="zh-CN" sz="2000" b="1" dirty="0"/>
                  <a:t>same</a:t>
                </a:r>
                <a:r>
                  <a:rPr kumimoji="1" lang="zh-CN" altLang="en-US" sz="2000" b="1" dirty="0"/>
                  <a:t> </a:t>
                </a:r>
                <a:r>
                  <a:rPr kumimoji="1" lang="en-US" altLang="zh-CN" sz="2000" b="1" dirty="0"/>
                  <a:t>as</a:t>
                </a:r>
                <a:r>
                  <a:rPr kumimoji="1" lang="zh-CN" altLang="en-US" sz="2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000" b="1" i="1">
                            <a:latin typeface="Cambria Math" charset="0"/>
                          </a:rPr>
                          <m:t>𝒙</m:t>
                        </m:r>
                      </m:e>
                      <m:sub>
                        <m:r>
                          <a:rPr kumimoji="1" lang="en-US" altLang="zh-CN" sz="2000" b="1" i="1" smtClean="0">
                            <a:latin typeface="Cambria Math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kumimoji="1" lang="en-US" altLang="zh-CN" sz="2000" b="1" dirty="0"/>
                  <a:t>.</a:t>
                </a:r>
                <a:r>
                  <a:rPr kumimoji="1" lang="zh-CN" altLang="en-US" sz="2000" b="1" dirty="0"/>
                  <a:t> </a:t>
                </a:r>
                <a:endParaRPr kumimoji="1" lang="en-US" altLang="zh-CN" sz="2000" b="1" dirty="0"/>
              </a:p>
              <a:p>
                <a:r>
                  <a:rPr kumimoji="1" lang="en-US" altLang="zh-CN" sz="2000" b="1" dirty="0"/>
                  <a:t>T</a:t>
                </a:r>
                <a:r>
                  <a:rPr kumimoji="1" lang="zh-CN" altLang="en-US" sz="2000" b="1" dirty="0"/>
                  <a:t> </a:t>
                </a:r>
                <a:r>
                  <a:rPr kumimoji="1" lang="en-US" altLang="zh-CN" sz="2000" b="1" dirty="0"/>
                  <a:t>is</a:t>
                </a:r>
                <a:r>
                  <a:rPr kumimoji="1" lang="zh-CN" altLang="en-US" sz="2000" b="1" dirty="0"/>
                  <a:t> </a:t>
                </a:r>
                <a:r>
                  <a:rPr kumimoji="1" lang="en-US" altLang="zh-CN" sz="2000" b="1" dirty="0"/>
                  <a:t>the</a:t>
                </a:r>
                <a:r>
                  <a:rPr kumimoji="1" lang="zh-CN" altLang="en-US" sz="2000" b="1" dirty="0"/>
                  <a:t> </a:t>
                </a:r>
                <a:r>
                  <a:rPr kumimoji="1" lang="en-US" altLang="zh-CN" sz="2000" b="1" dirty="0"/>
                  <a:t>probabilistic</a:t>
                </a:r>
                <a:r>
                  <a:rPr kumimoji="1" lang="zh-CN" altLang="en-US" sz="2000" b="1" dirty="0"/>
                  <a:t> </a:t>
                </a:r>
                <a:r>
                  <a:rPr kumimoji="1" lang="en-US" altLang="zh-CN" sz="2000" b="1" dirty="0"/>
                  <a:t>transition</a:t>
                </a:r>
                <a:r>
                  <a:rPr kumimoji="1" lang="zh-CN" altLang="en-US" sz="2000" b="1" dirty="0"/>
                  <a:t> </a:t>
                </a:r>
                <a:r>
                  <a:rPr kumimoji="1" lang="en-US" altLang="zh-CN" sz="2000" b="1" dirty="0"/>
                  <a:t>matrix.</a:t>
                </a:r>
              </a:p>
              <a:p>
                <a:r>
                  <a:rPr kumimoji="1" lang="zh-CN" altLang="en-US" sz="2000" b="1" dirty="0"/>
                  <a:t> </a:t>
                </a:r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300" y="1690688"/>
                <a:ext cx="9550400" cy="2275879"/>
              </a:xfrm>
              <a:prstGeom prst="rect">
                <a:avLst/>
              </a:prstGeom>
              <a:blipFill rotWithShape="0">
                <a:blip r:embed="rId2"/>
                <a:stretch>
                  <a:fillRect l="-702" t="-173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1638300" y="4195167"/>
                <a:ext cx="4064000" cy="1529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b="1" dirty="0"/>
                  <a:t>Community</a:t>
                </a:r>
                <a:r>
                  <a:rPr kumimoji="1" lang="zh-CN" altLang="en-US" b="1" dirty="0"/>
                  <a:t> </a:t>
                </a:r>
                <a:r>
                  <a:rPr kumimoji="1" lang="en-US" altLang="zh-CN" b="1" dirty="0"/>
                  <a:t>Detection: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1" i="1">
                            <a:latin typeface="Cambria Math" charset="0"/>
                          </a:rPr>
                          <m:t>𝑻</m:t>
                        </m:r>
                      </m:e>
                      <m:sub>
                        <m:r>
                          <a:rPr kumimoji="1" lang="en-US" altLang="zh-CN" b="1" i="1">
                            <a:latin typeface="Cambria Math" charset="0"/>
                          </a:rPr>
                          <m:t>𝒊𝒋</m:t>
                        </m:r>
                      </m:sub>
                    </m:sSub>
                    <m:r>
                      <a:rPr kumimoji="1" lang="en-US" altLang="zh-CN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∝</m:t>
                    </m:r>
                    <m:sSub>
                      <m:sSubPr>
                        <m:ctrlPr>
                          <a:rPr kumimoji="1" lang="en-US" altLang="zh-CN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1" i="1" smtClean="0">
                            <a:latin typeface="Cambria Math" charset="0"/>
                          </a:rPr>
                          <m:t>𝒘</m:t>
                        </m:r>
                      </m:e>
                      <m:sub>
                        <m:r>
                          <a:rPr kumimoji="1" lang="en-US" altLang="zh-CN" b="1" i="1">
                            <a:latin typeface="Cambria Math" charset="0"/>
                          </a:rPr>
                          <m:t>𝒊𝒋</m:t>
                        </m:r>
                      </m:sub>
                    </m:sSub>
                  </m:oMath>
                </a14:m>
                <a:r>
                  <a:rPr kumimoji="1" lang="en-US" altLang="zh-CN" b="1" dirty="0"/>
                  <a:t>;</a:t>
                </a:r>
              </a:p>
              <a:p>
                <a:r>
                  <a:rPr kumimoji="1" lang="zh-CN" alt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1" i="1" smtClean="0">
                            <a:latin typeface="Cambria Math" charset="0"/>
                          </a:rPr>
                          <m:t>𝒘</m:t>
                        </m:r>
                      </m:e>
                      <m:sub>
                        <m:r>
                          <a:rPr kumimoji="1" lang="en-US" altLang="zh-CN" b="1" i="1">
                            <a:latin typeface="Cambria Math" charset="0"/>
                          </a:rPr>
                          <m:t>𝒊𝒋</m:t>
                        </m:r>
                      </m:sub>
                    </m:sSub>
                    <m:r>
                      <a:rPr kumimoji="1" lang="zh-CN" altLang="en-US" b="1" i="1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kumimoji="1" lang="en-US" altLang="zh-CN" b="1" dirty="0"/>
                  <a:t>is</a:t>
                </a:r>
                <a:r>
                  <a:rPr kumimoji="1" lang="zh-CN" altLang="en-US" b="1" dirty="0"/>
                  <a:t> </a:t>
                </a:r>
                <a:r>
                  <a:rPr kumimoji="1" lang="en-US" altLang="zh-CN" b="1" dirty="0"/>
                  <a:t>the</a:t>
                </a:r>
                <a:r>
                  <a:rPr kumimoji="1" lang="zh-CN" altLang="en-US" b="1" dirty="0"/>
                  <a:t> </a:t>
                </a:r>
                <a:r>
                  <a:rPr kumimoji="1" lang="en-US" altLang="zh-CN" b="1" dirty="0"/>
                  <a:t>weight</a:t>
                </a:r>
                <a:r>
                  <a:rPr kumimoji="1" lang="zh-CN" altLang="en-US" b="1" dirty="0"/>
                  <a:t> </a:t>
                </a:r>
                <a:r>
                  <a:rPr kumimoji="1" lang="en-US" altLang="zh-CN" b="1" dirty="0"/>
                  <a:t>of</a:t>
                </a:r>
                <a:r>
                  <a:rPr kumimoji="1" lang="zh-CN" altLang="en-US" b="1" dirty="0"/>
                  <a:t> </a:t>
                </a:r>
                <a:r>
                  <a:rPr kumimoji="1" lang="en-US" altLang="zh-CN" b="1" dirty="0"/>
                  <a:t>edge:</a:t>
                </a:r>
                <a:r>
                  <a:rPr kumimoji="1" lang="zh-CN" altLang="en-US" b="1" dirty="0"/>
                  <a:t> </a:t>
                </a:r>
                <a:r>
                  <a:rPr kumimoji="1" lang="en-US" altLang="zh-CN" b="1" dirty="0"/>
                  <a:t>j</a:t>
                </a:r>
                <a:r>
                  <a:rPr kumimoji="1" lang="zh-CN" altLang="en-US" b="1" dirty="0"/>
                  <a:t> → </a:t>
                </a:r>
                <a:r>
                  <a:rPr kumimoji="1" lang="en-US" altLang="zh-CN" b="1" dirty="0" err="1"/>
                  <a:t>i</a:t>
                </a:r>
                <a:r>
                  <a:rPr kumimoji="1" lang="en-US" altLang="zh-CN" b="1" dirty="0"/>
                  <a:t>;</a:t>
                </a:r>
              </a:p>
              <a:p>
                <a:endParaRPr kumimoji="1" lang="en-US" altLang="zh-CN" dirty="0"/>
              </a:p>
              <a:p>
                <a:endParaRPr kumimoji="1" lang="zh-CN" altLang="en-US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300" y="4195167"/>
                <a:ext cx="4064000" cy="1529906"/>
              </a:xfrm>
              <a:prstGeom prst="rect">
                <a:avLst/>
              </a:prstGeom>
              <a:blipFill rotWithShape="0">
                <a:blip r:embed="rId3"/>
                <a:stretch>
                  <a:fillRect l="-1351" t="-19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6616700" y="4195167"/>
                <a:ext cx="4064000" cy="1806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b="1" dirty="0"/>
                  <a:t>Hand</a:t>
                </a:r>
                <a:r>
                  <a:rPr kumimoji="1" lang="zh-CN" altLang="en-US" b="1" dirty="0"/>
                  <a:t> </a:t>
                </a:r>
                <a:r>
                  <a:rPr kumimoji="1" lang="en-US" altLang="zh-CN" b="1" dirty="0"/>
                  <a:t>Written: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1" i="1">
                            <a:latin typeface="Cambria Math" charset="0"/>
                          </a:rPr>
                          <m:t>𝑻</m:t>
                        </m:r>
                      </m:e>
                      <m:sub>
                        <m:r>
                          <a:rPr kumimoji="1" lang="en-US" altLang="zh-CN" b="1" i="1">
                            <a:latin typeface="Cambria Math" charset="0"/>
                          </a:rPr>
                          <m:t>𝒊𝒋</m:t>
                        </m:r>
                      </m:sub>
                    </m:sSub>
                    <m:r>
                      <a:rPr kumimoji="1" lang="en-US" altLang="zh-CN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∝</m:t>
                    </m:r>
                    <m:sSub>
                      <m:sSubPr>
                        <m:ctrlPr>
                          <a:rPr kumimoji="1" lang="en-US" altLang="zh-CN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1" i="1" smtClean="0">
                            <a:latin typeface="Cambria Math" charset="0"/>
                          </a:rPr>
                          <m:t>𝒆𝒙𝒑</m:t>
                        </m:r>
                        <m:r>
                          <a:rPr kumimoji="1" lang="en-US" altLang="zh-CN" b="1" i="1" smtClean="0">
                            <a:latin typeface="Cambria Math" charset="0"/>
                          </a:rPr>
                          <m:t>(−</m:t>
                        </m:r>
                        <m:r>
                          <a:rPr kumimoji="1" lang="en-US" altLang="zh-CN" b="1" i="1" smtClean="0">
                            <a:latin typeface="Cambria Math" charset="0"/>
                          </a:rPr>
                          <m:t>𝒅</m:t>
                        </m:r>
                      </m:e>
                      <m:sub>
                        <m:r>
                          <a:rPr kumimoji="1" lang="en-US" altLang="zh-CN" b="1" i="1">
                            <a:latin typeface="Cambria Math" charset="0"/>
                          </a:rPr>
                          <m:t>𝒊𝒋</m:t>
                        </m:r>
                      </m:sub>
                    </m:sSub>
                    <m:r>
                      <a:rPr kumimoji="1" lang="en-US" altLang="zh-CN" b="1" i="1" smtClean="0">
                        <a:latin typeface="Cambria Math" charset="0"/>
                      </a:rPr>
                      <m:t>)</m:t>
                    </m:r>
                  </m:oMath>
                </a14:m>
                <a:r>
                  <a:rPr kumimoji="1" lang="en-US" altLang="zh-CN" b="1" dirty="0"/>
                  <a:t>;</a:t>
                </a:r>
              </a:p>
              <a:p>
                <a:r>
                  <a:rPr kumimoji="1" lang="zh-CN" alt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1" i="1" smtClean="0">
                            <a:latin typeface="Cambria Math" charset="0"/>
                          </a:rPr>
                          <m:t>𝒅</m:t>
                        </m:r>
                      </m:e>
                      <m:sub>
                        <m:r>
                          <a:rPr kumimoji="1" lang="en-US" altLang="zh-CN" b="1" i="1">
                            <a:latin typeface="Cambria Math" charset="0"/>
                          </a:rPr>
                          <m:t>𝒊𝒋</m:t>
                        </m:r>
                      </m:sub>
                    </m:sSub>
                    <m:r>
                      <a:rPr kumimoji="1" lang="zh-CN" altLang="en-US" b="1" i="1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kumimoji="1" lang="en-US" altLang="zh-CN" b="1" dirty="0"/>
                  <a:t>is</a:t>
                </a:r>
                <a:r>
                  <a:rPr kumimoji="1" lang="zh-CN" altLang="en-US" b="1" dirty="0"/>
                  <a:t> </a:t>
                </a:r>
                <a:r>
                  <a:rPr kumimoji="1" lang="en-US" altLang="zh-CN" b="1" dirty="0"/>
                  <a:t>the</a:t>
                </a:r>
                <a:r>
                  <a:rPr kumimoji="1" lang="zh-CN" altLang="en-US" b="1" dirty="0"/>
                  <a:t> </a:t>
                </a:r>
                <a:r>
                  <a:rPr kumimoji="1" lang="en-US" altLang="zh-CN" b="1" dirty="0"/>
                  <a:t>Euclidean</a:t>
                </a:r>
                <a:r>
                  <a:rPr kumimoji="1" lang="zh-CN" altLang="en-US" b="1" dirty="0"/>
                  <a:t> </a:t>
                </a:r>
                <a:r>
                  <a:rPr kumimoji="1" lang="en-US" altLang="zh-CN" b="1" dirty="0"/>
                  <a:t>distance</a:t>
                </a:r>
                <a:r>
                  <a:rPr kumimoji="1" lang="zh-CN" altLang="en-US" b="1" dirty="0"/>
                  <a:t> </a:t>
                </a:r>
                <a:r>
                  <a:rPr kumimoji="1" lang="en-US" altLang="zh-CN" b="1" dirty="0"/>
                  <a:t>of</a:t>
                </a:r>
                <a:r>
                  <a:rPr kumimoji="1" lang="zh-CN" altLang="en-US" b="1" dirty="0"/>
                  <a:t> </a:t>
                </a:r>
                <a:r>
                  <a:rPr kumimoji="1" lang="en-US" altLang="zh-CN" b="1" dirty="0"/>
                  <a:t>word</a:t>
                </a:r>
                <a:r>
                  <a:rPr kumimoji="1" lang="zh-CN" altLang="en-US" b="1" dirty="0"/>
                  <a:t> </a:t>
                </a:r>
                <a:r>
                  <a:rPr kumimoji="1" lang="en-US" altLang="zh-CN" b="1" dirty="0" err="1"/>
                  <a:t>i</a:t>
                </a:r>
                <a:r>
                  <a:rPr kumimoji="1" lang="zh-CN" altLang="en-US" b="1" dirty="0"/>
                  <a:t> </a:t>
                </a:r>
                <a:r>
                  <a:rPr kumimoji="1" lang="en-US" altLang="zh-CN" b="1" dirty="0"/>
                  <a:t>and</a:t>
                </a:r>
                <a:r>
                  <a:rPr kumimoji="1" lang="zh-CN" altLang="en-US" b="1" dirty="0"/>
                  <a:t> </a:t>
                </a:r>
                <a:r>
                  <a:rPr kumimoji="1" lang="en-US" altLang="zh-CN" b="1" dirty="0"/>
                  <a:t>word</a:t>
                </a:r>
                <a:r>
                  <a:rPr kumimoji="1" lang="zh-CN" altLang="en-US" b="1" dirty="0"/>
                  <a:t> </a:t>
                </a:r>
                <a:r>
                  <a:rPr kumimoji="1" lang="en-US" altLang="zh-CN" b="1" dirty="0"/>
                  <a:t>j;</a:t>
                </a:r>
              </a:p>
              <a:p>
                <a:endParaRPr kumimoji="1" lang="en-US" altLang="zh-CN" dirty="0"/>
              </a:p>
              <a:p>
                <a:endParaRPr kumimoji="1" lang="zh-CN" altLang="en-US" dirty="0"/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6700" y="4195167"/>
                <a:ext cx="4064000" cy="1806905"/>
              </a:xfrm>
              <a:prstGeom prst="rect">
                <a:avLst/>
              </a:prstGeom>
              <a:blipFill rotWithShape="0">
                <a:blip r:embed="rId4"/>
                <a:stretch>
                  <a:fillRect l="-1199" t="-16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1309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b="1" dirty="0"/>
              <a:t>     </a:t>
            </a:r>
            <a:r>
              <a:rPr kumimoji="1" lang="en-US" altLang="zh-CN" b="1" dirty="0"/>
              <a:t>Algorithm</a:t>
            </a:r>
            <a:endParaRPr kumimoji="1" lang="zh-CN" altLang="en-US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1638300" y="1690688"/>
            <a:ext cx="955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/>
              <a:t>The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key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idea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of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this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algorithm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is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that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the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label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of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the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data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is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the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average</a:t>
            </a:r>
            <a:r>
              <a:rPr kumimoji="1" lang="zh-CN" altLang="en-US" sz="2000" b="1" dirty="0"/>
              <a:t> </a:t>
            </a:r>
            <a:endParaRPr kumimoji="1" lang="en-US" altLang="zh-CN" sz="2000" b="1" dirty="0"/>
          </a:p>
          <a:p>
            <a:r>
              <a:rPr kumimoji="1" lang="en-US" altLang="zh-CN" sz="2000" b="1" dirty="0"/>
              <a:t>of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its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neighbor.</a:t>
            </a:r>
            <a:r>
              <a:rPr kumimoji="1" lang="zh-CN" altLang="en-US" sz="2000" b="1" dirty="0"/>
              <a:t>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38300" y="2800807"/>
            <a:ext cx="76137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Propagate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Y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=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TY</a:t>
            </a:r>
          </a:p>
          <a:p>
            <a:pPr marL="342900" indent="-342900">
              <a:buAutoNum type="arabicPeriod"/>
            </a:pP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Row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–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normalize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Y</a:t>
            </a:r>
          </a:p>
          <a:p>
            <a:pPr marL="342900" indent="-342900">
              <a:buAutoNum type="arabicPeriod"/>
            </a:pP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Clamp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the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labeled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data.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Repeat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from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step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1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until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Y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converges</a:t>
            </a:r>
            <a:endParaRPr kumimoji="1" lang="zh-CN" altLang="en-US" sz="20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1638300" y="4526479"/>
            <a:ext cx="36389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/>
              <a:t>Tips: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Y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is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in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the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 err="1"/>
              <a:t>softmax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form</a:t>
            </a:r>
            <a:endParaRPr kumimoji="1"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21642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b="1" dirty="0"/>
              <a:t>     </a:t>
            </a:r>
            <a:r>
              <a:rPr kumimoji="1" lang="en-US" altLang="zh-CN" b="1" dirty="0"/>
              <a:t>Convergence</a:t>
            </a:r>
            <a:endParaRPr kumimoji="1" lang="zh-CN" altLang="en-US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1638300" y="1690688"/>
            <a:ext cx="955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/>
              <a:t>This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algorithm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is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converge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to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a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single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point.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It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guarantees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the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doable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of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this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algorithm.</a:t>
            </a:r>
            <a:endParaRPr kumimoji="1" lang="zh-CN" altLang="en-US" sz="2000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1638300" y="2800807"/>
            <a:ext cx="76137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zh-CN" sz="2000" b="1" dirty="0"/>
              <a:t>T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need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to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be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row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–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normalized.</a:t>
            </a:r>
          </a:p>
          <a:p>
            <a:pPr marL="342900" indent="-342900">
              <a:buAutoNum type="arabicPeriod"/>
            </a:pPr>
            <a:endParaRPr kumimoji="1" lang="en-US" altLang="zh-CN" sz="2000" b="1" dirty="0"/>
          </a:p>
          <a:p>
            <a:pPr marL="342900" indent="-342900">
              <a:buAutoNum type="arabicPeriod"/>
            </a:pPr>
            <a:r>
              <a:rPr kumimoji="1" lang="zh-CN" altLang="en-US" sz="2000" b="1" dirty="0"/>
              <a:t> </a:t>
            </a:r>
            <a:endParaRPr kumimoji="1" lang="en-US" altLang="zh-CN" sz="2000" b="1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349" y="3333517"/>
            <a:ext cx="4076700" cy="12827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638300" y="4964261"/>
            <a:ext cx="4128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b="1" dirty="0"/>
              <a:t>3.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All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the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element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of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is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small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than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1.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9763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049485" y="2407298"/>
            <a:ext cx="4646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6000" b="1" dirty="0"/>
              <a:t>THANK</a:t>
            </a:r>
            <a:r>
              <a:rPr kumimoji="1" lang="zh-CN" altLang="en-US" sz="6000" b="1" dirty="0"/>
              <a:t> </a:t>
            </a:r>
            <a:r>
              <a:rPr kumimoji="1" lang="en-US" altLang="zh-CN" sz="6000" b="1" dirty="0"/>
              <a:t>YOU</a:t>
            </a:r>
            <a:endParaRPr kumimoji="1" lang="zh-CN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583345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269</Words>
  <Application>Microsoft Office PowerPoint</Application>
  <PresentationFormat>宽屏</PresentationFormat>
  <Paragraphs>36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DengXian</vt:lpstr>
      <vt:lpstr>DengXian Light</vt:lpstr>
      <vt:lpstr>Arial</vt:lpstr>
      <vt:lpstr>Cambria Math</vt:lpstr>
      <vt:lpstr>Office 主题</vt:lpstr>
      <vt:lpstr> Label Propagation</vt:lpstr>
      <vt:lpstr>     Example</vt:lpstr>
      <vt:lpstr>     Definition</vt:lpstr>
      <vt:lpstr>     Algorithm</vt:lpstr>
      <vt:lpstr>     Convergence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Label Propagation</dc:title>
  <dc:creator>LIU, Yang</dc:creator>
  <cp:lastModifiedBy>洋 刘</cp:lastModifiedBy>
  <cp:revision>15</cp:revision>
  <dcterms:created xsi:type="dcterms:W3CDTF">2017-02-20T11:32:35Z</dcterms:created>
  <dcterms:modified xsi:type="dcterms:W3CDTF">2019-03-19T02:42:43Z</dcterms:modified>
</cp:coreProperties>
</file>