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6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287" r:id="rId28"/>
    <p:sldId id="289" r:id="rId29"/>
    <p:sldId id="291" r:id="rId30"/>
    <p:sldId id="290" r:id="rId31"/>
    <p:sldId id="292" r:id="rId32"/>
    <p:sldId id="294" r:id="rId33"/>
    <p:sldId id="293" r:id="rId34"/>
    <p:sldId id="295" r:id="rId35"/>
    <p:sldId id="256" r:id="rId36"/>
    <p:sldId id="257" r:id="rId37"/>
    <p:sldId id="258" r:id="rId38"/>
    <p:sldId id="297" r:id="rId39"/>
    <p:sldId id="296" r:id="rId40"/>
    <p:sldId id="301" r:id="rId41"/>
    <p:sldId id="299" r:id="rId42"/>
    <p:sldId id="300" r:id="rId43"/>
    <p:sldId id="2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711" autoAdjust="0"/>
    <p:restoredTop sz="95833"/>
  </p:normalViewPr>
  <p:slideViewPr>
    <p:cSldViewPr snapToGrid="0">
      <p:cViewPr>
        <p:scale>
          <a:sx n="100" d="100"/>
          <a:sy n="100" d="100"/>
        </p:scale>
        <p:origin x="24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EAA5-CB59-4939-ACA4-B5CFEA4F58F7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15A7-2D85-47B0-8523-77F46771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3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EAA5-CB59-4939-ACA4-B5CFEA4F58F7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15A7-2D85-47B0-8523-77F46771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4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EAA5-CB59-4939-ACA4-B5CFEA4F58F7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15A7-2D85-47B0-8523-77F46771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9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EAA5-CB59-4939-ACA4-B5CFEA4F58F7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15A7-2D85-47B0-8523-77F46771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9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EAA5-CB59-4939-ACA4-B5CFEA4F58F7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15A7-2D85-47B0-8523-77F46771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1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EAA5-CB59-4939-ACA4-B5CFEA4F58F7}" type="datetimeFigureOut">
              <a:rPr lang="en-US" smtClean="0"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15A7-2D85-47B0-8523-77F46771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6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EAA5-CB59-4939-ACA4-B5CFEA4F58F7}" type="datetimeFigureOut">
              <a:rPr lang="en-US" smtClean="0"/>
              <a:t>4/21/17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15A7-2D85-47B0-8523-77F46771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EAA5-CB59-4939-ACA4-B5CFEA4F58F7}" type="datetimeFigureOut">
              <a:rPr lang="en-US" smtClean="0"/>
              <a:t>4/21/17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15A7-2D85-47B0-8523-77F46771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2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EAA5-CB59-4939-ACA4-B5CFEA4F58F7}" type="datetimeFigureOut">
              <a:rPr lang="en-US" smtClean="0"/>
              <a:t>4/21/17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15A7-2D85-47B0-8523-77F46771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0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EAA5-CB59-4939-ACA4-B5CFEA4F58F7}" type="datetimeFigureOut">
              <a:rPr lang="en-US" smtClean="0"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15A7-2D85-47B0-8523-77F46771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4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EAA5-CB59-4939-ACA4-B5CFEA4F58F7}" type="datetimeFigureOut">
              <a:rPr lang="en-US" smtClean="0"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15A7-2D85-47B0-8523-77F46771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7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7EAA5-CB59-4939-ACA4-B5CFEA4F58F7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315A7-2D85-47B0-8523-77F46771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9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" y="1663573"/>
            <a:ext cx="11079480" cy="1325563"/>
          </a:xfrm>
        </p:spPr>
        <p:txBody>
          <a:bodyPr/>
          <a:lstStyle/>
          <a:p>
            <a:r>
              <a:rPr lang="en-US" dirty="0" smtClean="0"/>
              <a:t>The stratosphere platform for big data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" y="4535424"/>
            <a:ext cx="8714232" cy="165068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Alexander </a:t>
            </a:r>
            <a:r>
              <a:rPr lang="en-US" dirty="0" err="1"/>
              <a:t>Alexandrov</a:t>
            </a:r>
            <a:r>
              <a:rPr lang="en-US" dirty="0"/>
              <a:t> · Rico Bergmann · Stephan </a:t>
            </a:r>
            <a:r>
              <a:rPr lang="en-US" dirty="0" err="1"/>
              <a:t>Ewen</a:t>
            </a:r>
            <a:r>
              <a:rPr lang="en-US" dirty="0"/>
              <a:t> · Johann-Christoph Freytag · Fabian </a:t>
            </a:r>
            <a:r>
              <a:rPr lang="en-US" dirty="0" err="1"/>
              <a:t>Hueske</a:t>
            </a:r>
            <a:r>
              <a:rPr lang="en-US" dirty="0"/>
              <a:t> · </a:t>
            </a:r>
            <a:r>
              <a:rPr lang="en-US" dirty="0" err="1"/>
              <a:t>Arvid</a:t>
            </a:r>
            <a:r>
              <a:rPr lang="en-US" dirty="0"/>
              <a:t> </a:t>
            </a:r>
            <a:r>
              <a:rPr lang="en-US" dirty="0" err="1"/>
              <a:t>Heise</a:t>
            </a:r>
            <a:r>
              <a:rPr lang="en-US" dirty="0"/>
              <a:t> · </a:t>
            </a:r>
            <a:r>
              <a:rPr lang="en-US" dirty="0" err="1"/>
              <a:t>Odej</a:t>
            </a:r>
            <a:r>
              <a:rPr lang="en-US" dirty="0"/>
              <a:t> Kao · Marcus </a:t>
            </a:r>
            <a:r>
              <a:rPr lang="en-US" dirty="0" err="1"/>
              <a:t>Leich</a:t>
            </a:r>
            <a:r>
              <a:rPr lang="en-US" dirty="0"/>
              <a:t> · Ulf </a:t>
            </a:r>
            <a:r>
              <a:rPr lang="en-US" dirty="0" err="1"/>
              <a:t>Leser</a:t>
            </a:r>
            <a:r>
              <a:rPr lang="en-US" dirty="0"/>
              <a:t> · Volker </a:t>
            </a:r>
            <a:r>
              <a:rPr lang="en-US" dirty="0" err="1"/>
              <a:t>Markl</a:t>
            </a:r>
            <a:r>
              <a:rPr lang="en-US" dirty="0"/>
              <a:t> · Felix </a:t>
            </a:r>
            <a:r>
              <a:rPr lang="en-US" dirty="0" err="1"/>
              <a:t>Naumann</a:t>
            </a:r>
            <a:r>
              <a:rPr lang="en-US" dirty="0"/>
              <a:t> · Mathias Peters · Astrid </a:t>
            </a:r>
            <a:r>
              <a:rPr lang="en-US" dirty="0" err="1"/>
              <a:t>Rheinländer</a:t>
            </a:r>
            <a:r>
              <a:rPr lang="en-US" dirty="0"/>
              <a:t> · Matthias J. Sax · Sebastian </a:t>
            </a:r>
            <a:r>
              <a:rPr lang="en-US" dirty="0" err="1"/>
              <a:t>Schelter</a:t>
            </a:r>
            <a:r>
              <a:rPr lang="en-US" dirty="0"/>
              <a:t> · </a:t>
            </a:r>
            <a:r>
              <a:rPr lang="en-US" dirty="0" err="1"/>
              <a:t>Mareike</a:t>
            </a:r>
            <a:r>
              <a:rPr lang="en-US" dirty="0"/>
              <a:t> </a:t>
            </a:r>
            <a:r>
              <a:rPr lang="en-US" dirty="0" err="1"/>
              <a:t>Höger</a:t>
            </a:r>
            <a:r>
              <a:rPr lang="en-US" dirty="0"/>
              <a:t> · Kostas </a:t>
            </a:r>
            <a:r>
              <a:rPr lang="en-US" dirty="0" err="1"/>
              <a:t>Tzoumas</a:t>
            </a:r>
            <a:r>
              <a:rPr lang="en-US" dirty="0"/>
              <a:t> · Daniel </a:t>
            </a:r>
            <a:r>
              <a:rPr lang="en-US" dirty="0" err="1"/>
              <a:t>Warneke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VLDB Journal DOI 10.1007/s00778-014-0357-y</a:t>
            </a:r>
          </a:p>
        </p:txBody>
      </p:sp>
    </p:spTree>
    <p:extLst>
      <p:ext uri="{BB962C8B-B14F-4D97-AF65-F5344CB8AC3E}">
        <p14:creationId xmlns:p14="http://schemas.microsoft.com/office/powerpoint/2010/main" val="207416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6000"/>
          </a:xfrm>
        </p:spPr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Meteor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016000"/>
            <a:ext cx="10248900" cy="55626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3.2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Queries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domain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specific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operators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 smtClean="0"/>
          </a:p>
          <a:p>
            <a:pPr marL="0" indent="0">
              <a:buNone/>
            </a:pPr>
            <a:r>
              <a:rPr lang="en-US" dirty="0"/>
              <a:t>Given a set of employee records from the past five years and a corpus of news articles, we would like to find news articles that mention at least one former or present employee. 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023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76200"/>
            <a:ext cx="5715000" cy="673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279400"/>
            <a:ext cx="57658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34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7800"/>
            <a:ext cx="12192000" cy="923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565391"/>
            <a:ext cx="12192000" cy="728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5977"/>
            <a:ext cx="12192000" cy="995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321300"/>
            <a:ext cx="12192000" cy="894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488088"/>
            <a:ext cx="12192000" cy="92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20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98" y="878775"/>
            <a:ext cx="11896502" cy="5979225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To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seamlessly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integrate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domain-specific</a:t>
            </a:r>
            <a:r>
              <a:rPr lang="zh-CN" altLang="en-US" sz="3200" dirty="0" smtClean="0"/>
              <a:t> </a:t>
            </a:r>
            <a:r>
              <a:rPr lang="en-US" altLang="zh-CN" sz="3200" dirty="0" err="1" smtClean="0"/>
              <a:t>Sopremo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packages,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they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must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satisfy:</a:t>
            </a:r>
            <a:endParaRPr lang="zh-CN" altLang="en-US" sz="3200" dirty="0" smtClean="0"/>
          </a:p>
          <a:p>
            <a:pPr lvl="1"/>
            <a:r>
              <a:rPr lang="en-US" altLang="zh-CN" sz="3200" dirty="0" smtClean="0"/>
              <a:t>An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operator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can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be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defined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either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composition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of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other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operators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or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elementary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operator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with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corresponding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PACT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program</a:t>
            </a:r>
            <a:endParaRPr lang="zh-CN" altLang="en-US" sz="3200" dirty="0" smtClean="0"/>
          </a:p>
          <a:p>
            <a:pPr lvl="1"/>
            <a:r>
              <a:rPr lang="en-US" altLang="zh-CN" sz="3200" dirty="0" smtClean="0"/>
              <a:t>Operator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expose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their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properties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through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reflective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API.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Operators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may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use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the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properties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to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choose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appropriate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implementation.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Thus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no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additional</a:t>
            </a:r>
            <a:r>
              <a:rPr lang="zh-CN" altLang="en-US" sz="3200" dirty="0" smtClean="0"/>
              <a:t> </a:t>
            </a:r>
            <a:r>
              <a:rPr lang="en-US" altLang="zh-CN" sz="3200" dirty="0" err="1" smtClean="0"/>
              <a:t>knowledges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outside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packages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required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when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configuring.</a:t>
            </a:r>
            <a:endParaRPr lang="zh-CN" altLang="en-US" sz="3200" dirty="0" smtClean="0"/>
          </a:p>
          <a:p>
            <a:pPr lvl="1"/>
            <a:r>
              <a:rPr lang="en-US" altLang="zh-CN" sz="3200" dirty="0" smtClean="0"/>
              <a:t>Package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developers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may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provide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relevant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meta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data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to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aid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optimizer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plan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transformation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and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cost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estimation</a:t>
            </a:r>
            <a:endParaRPr lang="zh-CN" altLang="en-US" sz="3200" dirty="0" smtClean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63600" y="-102061"/>
            <a:ext cx="10452100" cy="112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4</a:t>
            </a:r>
            <a:r>
              <a:rPr lang="zh-CN" altLang="en-US" dirty="0" smtClean="0"/>
              <a:t> </a:t>
            </a:r>
            <a:r>
              <a:rPr lang="en-US" altLang="zh-CN" dirty="0" smtClean="0"/>
              <a:t>Extensibility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Stratosphere’s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operator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9338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98" y="878775"/>
            <a:ext cx="10515600" cy="597922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Operator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composition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Enables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reuse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Allows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complex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operators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immediately</a:t>
            </a:r>
            <a:r>
              <a:rPr lang="zh-CN" altLang="en-US" dirty="0" smtClean="0"/>
              <a:t> </a:t>
            </a:r>
            <a:r>
              <a:rPr lang="en-US" altLang="zh-CN" dirty="0" smtClean="0"/>
              <a:t>benefit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efficient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implementations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simpler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operators</a:t>
            </a:r>
            <a:endParaRPr lang="zh-CN" altLang="en-US" dirty="0" smtClean="0"/>
          </a:p>
          <a:p>
            <a:pPr lvl="1"/>
            <a:endParaRPr lang="zh-CN" altLang="en-US" dirty="0" smtClean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63600" y="-102061"/>
            <a:ext cx="10452100" cy="112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4</a:t>
            </a:r>
            <a:r>
              <a:rPr lang="zh-CN" altLang="en-US" dirty="0" smtClean="0"/>
              <a:t> </a:t>
            </a:r>
            <a:r>
              <a:rPr lang="en-US" altLang="zh-CN" dirty="0" smtClean="0"/>
              <a:t>Extensibility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Stratosphere’s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operator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2108200"/>
            <a:ext cx="51562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65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63600" y="-102061"/>
            <a:ext cx="10452100" cy="112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4</a:t>
            </a:r>
            <a:r>
              <a:rPr lang="zh-CN" altLang="en-US" dirty="0" smtClean="0"/>
              <a:t> </a:t>
            </a:r>
            <a:r>
              <a:rPr lang="en-US" altLang="zh-CN" dirty="0" smtClean="0"/>
              <a:t>Extensibility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Stratosphere’s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operator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44634"/>
            <a:ext cx="9398000" cy="601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00" y="2057400"/>
            <a:ext cx="429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Sopremo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PACT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assembler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translates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each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Sopremo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operator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into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one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more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PACT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operators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969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" y="98235"/>
            <a:ext cx="9946640" cy="69729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parallel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programming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168" y="795528"/>
            <a:ext cx="118765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 smtClean="0"/>
              <a:t>Data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model</a:t>
            </a:r>
            <a:endParaRPr lang="zh-CN" altLang="en-US" sz="3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3200" dirty="0" smtClean="0"/>
              <a:t>PACT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operators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operate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flat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record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data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model</a:t>
            </a:r>
            <a:endParaRPr lang="zh-CN" altLang="en-US" sz="3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3200" dirty="0" smtClean="0"/>
              <a:t>A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data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set</a:t>
            </a:r>
            <a:r>
              <a:rPr lang="zh-CN" altLang="en-US" sz="3200" dirty="0"/>
              <a:t> </a:t>
            </a:r>
            <a:r>
              <a:rPr lang="en-US" altLang="zh-CN" sz="3200" dirty="0" smtClean="0"/>
              <a:t>produced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by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one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PACT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operator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and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consumed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by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another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unordered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collection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of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records</a:t>
            </a:r>
            <a:endParaRPr lang="zh-CN" altLang="en-US" sz="3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3200" dirty="0" smtClean="0"/>
              <a:t>A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record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ordered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tuple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of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values</a:t>
            </a:r>
            <a:endParaRPr lang="zh-CN" altLang="en-US" sz="3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3200" dirty="0" smtClean="0"/>
              <a:t>Nested</a:t>
            </a:r>
            <a:r>
              <a:rPr lang="zh-CN" altLang="en-US" sz="3200" dirty="0" smtClean="0"/>
              <a:t> </a:t>
            </a:r>
            <a:r>
              <a:rPr lang="en-US" altLang="zh-CN" sz="3200" dirty="0" err="1" smtClean="0"/>
              <a:t>Sopremo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JSON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objects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are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converted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to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records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during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the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compilation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of</a:t>
            </a:r>
            <a:r>
              <a:rPr lang="zh-CN" altLang="en-US" sz="3200" dirty="0" smtClean="0"/>
              <a:t> </a:t>
            </a:r>
            <a:r>
              <a:rPr lang="en-US" altLang="zh-CN" sz="3200" dirty="0" err="1" smtClean="0"/>
              <a:t>Sopremo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plans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to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PACT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programs.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JSON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nodes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that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act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keys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are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translated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to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individual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record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fields.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23709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" y="98235"/>
            <a:ext cx="9946640" cy="69729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parallel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programming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168" y="795528"/>
            <a:ext cx="118765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PACT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operators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acyclic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PACT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programs</a:t>
            </a:r>
            <a:endParaRPr lang="zh-CN" alt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PACT is a </a:t>
            </a:r>
            <a:r>
              <a:rPr lang="en-US" sz="2000" i="1" dirty="0"/>
              <a:t>second-order function </a:t>
            </a:r>
            <a:r>
              <a:rPr lang="en-US" sz="2000" dirty="0"/>
              <a:t>that takes as argument a data set and a first-order user-defined function (UDF). </a:t>
            </a:r>
            <a:endParaRPr lang="zh-CN" alt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PACT </a:t>
            </a:r>
            <a:r>
              <a:rPr lang="en-US" sz="2000" i="1" dirty="0"/>
              <a:t>operator </a:t>
            </a:r>
            <a:r>
              <a:rPr lang="en-US" sz="2000" dirty="0"/>
              <a:t>or simply operator consists of a PACT second-order function and a concrete instantiation of the UDF</a:t>
            </a:r>
            <a:r>
              <a:rPr lang="en-US" sz="2000" dirty="0" smtClean="0"/>
              <a:t>.</a:t>
            </a:r>
            <a:endParaRPr lang="zh-CN" alt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PACTs specify how the input data are partitioned into independent subsets called </a:t>
            </a:r>
            <a:r>
              <a:rPr lang="en-US" sz="2000" i="1" dirty="0"/>
              <a:t>parallelization units (PUs)</a:t>
            </a:r>
            <a:r>
              <a:rPr lang="en-US" sz="2000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endParaRPr lang="zh-CN" alt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sz="2000" dirty="0"/>
          </a:p>
          <a:p>
            <a:pPr lvl="1"/>
            <a:endParaRPr lang="zh-CN" alt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Semantic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information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is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encapsulated </a:t>
            </a:r>
            <a:r>
              <a:rPr lang="en-US" sz="2000" dirty="0"/>
              <a:t>within the UDF logic and largely hidden from the system. While this may seem limiting, it enables the specification of a wider variety of data analysis </a:t>
            </a:r>
            <a:r>
              <a:rPr lang="en-US" sz="2000" dirty="0" smtClean="0"/>
              <a:t>programs</a:t>
            </a:r>
            <a:r>
              <a:rPr lang="zh-CN" altLang="en-US" sz="2000" dirty="0" smtClean="0"/>
              <a:t> </a:t>
            </a:r>
            <a:r>
              <a:rPr lang="en-US" sz="2000" dirty="0"/>
              <a:t>(e. g., reduce functions that are not simple </a:t>
            </a:r>
            <a:r>
              <a:rPr lang="en-US" sz="2000" dirty="0" smtClean="0"/>
              <a:t>aggregates).  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3136900"/>
            <a:ext cx="49911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1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188"/>
            <a:ext cx="12348446" cy="4633912"/>
          </a:xfrm>
        </p:spPr>
      </p:pic>
    </p:spTree>
    <p:extLst>
      <p:ext uri="{BB962C8B-B14F-4D97-AF65-F5344CB8AC3E}">
        <p14:creationId xmlns:p14="http://schemas.microsoft.com/office/powerpoint/2010/main" val="1496860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" y="98235"/>
            <a:ext cx="9946640" cy="69729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parallel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programming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168" y="871728"/>
            <a:ext cx="118765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Iterative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PACT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programs</a:t>
            </a:r>
            <a:endParaRPr lang="zh-CN" alt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Bulk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iterations</a:t>
            </a:r>
            <a:endParaRPr lang="zh-CN" altLang="en-US" sz="28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In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each</a:t>
            </a:r>
            <a:r>
              <a:rPr lang="zh-CN" altLang="en-US" sz="2800" dirty="0" smtClean="0"/>
              <a:t> </a:t>
            </a:r>
            <a:r>
              <a:rPr lang="en-US" altLang="zh-CN" sz="2800" dirty="0" err="1" smtClean="0"/>
              <a:t>superstep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consumes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entire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partial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solution(result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of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previous</a:t>
            </a:r>
            <a:r>
              <a:rPr lang="zh-CN" altLang="en-US" sz="2800" dirty="0" smtClean="0"/>
              <a:t> </a:t>
            </a:r>
            <a:r>
              <a:rPr lang="en-US" altLang="zh-CN" sz="2800" dirty="0" err="1" smtClean="0"/>
              <a:t>superstep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initial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dataset)</a:t>
            </a:r>
            <a:endParaRPr lang="zh-CN" alt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Incremental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Iterations</a:t>
            </a:r>
            <a:endParaRPr lang="zh-CN" altLang="en-US" sz="28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Split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representation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of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partial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solution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S(solution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set)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and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W(work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set)</a:t>
            </a:r>
            <a:endParaRPr lang="zh-CN" altLang="en-US" sz="2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zh-CN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2355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" y="98235"/>
            <a:ext cx="7659624" cy="697293"/>
          </a:xfrm>
        </p:spPr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dirty="0" smtClean="0"/>
              <a:t> Introduction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168" y="795528"/>
            <a:ext cx="117866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Stratosphere includes a declarative query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Stratosphere enables ‘in situ’ 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Stratosphere uses a richer set of primitives than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Stratosphere treats user-defined functions(UDFs) as a first-class citizens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Stratosphere includes a query optimizer that parallelizes and optimizes data analysis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Stratosphere supports iterative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Stratosphere uses an execution engine that includes external memory query processing algorithms and supports arbitrarily long programs shaped as DAGs.</a:t>
            </a:r>
          </a:p>
        </p:txBody>
      </p:sp>
    </p:spTree>
    <p:extLst>
      <p:ext uri="{BB962C8B-B14F-4D97-AF65-F5344CB8AC3E}">
        <p14:creationId xmlns:p14="http://schemas.microsoft.com/office/powerpoint/2010/main" val="306109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795528"/>
            <a:ext cx="11049000" cy="609464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7660" y="98235"/>
            <a:ext cx="9946640" cy="697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5</a:t>
            </a:r>
            <a:r>
              <a:rPr lang="zh-CN" altLang="en-US" smtClean="0"/>
              <a:t> </a:t>
            </a:r>
            <a:r>
              <a:rPr lang="en-US" altLang="zh-CN" smtClean="0"/>
              <a:t>Model</a:t>
            </a:r>
            <a:r>
              <a:rPr lang="zh-CN" altLang="en-US" smtClean="0"/>
              <a:t> </a:t>
            </a:r>
            <a:r>
              <a:rPr lang="en-US" altLang="zh-CN" smtClean="0"/>
              <a:t>for</a:t>
            </a:r>
            <a:r>
              <a:rPr lang="zh-CN" altLang="en-US" smtClean="0"/>
              <a:t> </a:t>
            </a:r>
            <a:r>
              <a:rPr lang="en-US" altLang="zh-CN" smtClean="0"/>
              <a:t>parallel</a:t>
            </a:r>
            <a:r>
              <a:rPr lang="zh-CN" altLang="en-US" smtClean="0"/>
              <a:t> </a:t>
            </a:r>
            <a:r>
              <a:rPr lang="en-US" altLang="zh-CN" smtClean="0"/>
              <a:t>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33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7660" y="98235"/>
            <a:ext cx="9946640" cy="697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6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Optimization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/>
              <a:t>S</a:t>
            </a:r>
            <a:r>
              <a:rPr lang="en-US" altLang="zh-CN" dirty="0" smtClean="0"/>
              <a:t>tratosphere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1168" y="795528"/>
            <a:ext cx="118765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optimizer compiles PACT programs into </a:t>
            </a:r>
            <a:r>
              <a:rPr lang="en-US" sz="2000" dirty="0" err="1" smtClean="0"/>
              <a:t>Nephele</a:t>
            </a:r>
            <a:r>
              <a:rPr lang="en-US" sz="2000" dirty="0" smtClean="0"/>
              <a:t> Job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Stratosphere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optimizer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build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technology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from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parallel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database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systems,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such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as</a:t>
            </a:r>
            <a:r>
              <a:rPr lang="zh-CN" altLang="en-US" sz="20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logical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plan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equivalence</a:t>
            </a:r>
            <a:endParaRPr lang="zh-CN" alt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Cost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models</a:t>
            </a:r>
            <a:endParaRPr lang="zh-CN" alt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Interesting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property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reasoning</a:t>
            </a:r>
            <a:endParaRPr lang="zh-CN" alt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There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are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a</a:t>
            </a:r>
            <a:r>
              <a:rPr lang="en-US" altLang="zh-CN" sz="2000" dirty="0" smtClean="0"/>
              <a:t>lso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aspects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that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clearly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distinguish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from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previous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work</a:t>
            </a:r>
            <a:endParaRPr lang="zh-CN" alt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Originated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from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differences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program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specification</a:t>
            </a:r>
            <a:endParaRPr lang="zh-CN" alt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Most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relational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database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systems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translated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SQL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into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expression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trees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relational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algebra</a:t>
            </a:r>
            <a:endParaRPr lang="zh-CN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PACT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programs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are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DAGs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of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PACT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operators</a:t>
            </a:r>
            <a:endParaRPr lang="zh-CN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Semantics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of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PACT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programs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are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not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general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known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optimizer</a:t>
            </a:r>
            <a:endParaRPr lang="zh-CN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lack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of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semantics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hinders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computation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of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estimates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for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intermediate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results</a:t>
            </a:r>
            <a:endParaRPr lang="zh-CN" alt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To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support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wide</a:t>
            </a:r>
            <a:r>
              <a:rPr lang="zh-CN" altLang="en-US" sz="2000" dirty="0"/>
              <a:t> </a:t>
            </a:r>
            <a:r>
              <a:rPr lang="en-US" altLang="zh-CN" sz="2000" dirty="0"/>
              <a:t>variety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use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cases. Data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only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interpreted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user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code,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hence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opaque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optimizer</a:t>
            </a:r>
            <a:endParaRPr lang="zh-CN" alt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54428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190500"/>
            <a:ext cx="53467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75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5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65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6.2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Operator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104900"/>
            <a:ext cx="11861800" cy="5072063"/>
          </a:xfrm>
        </p:spPr>
        <p:txBody>
          <a:bodyPr>
            <a:normAutofit/>
          </a:bodyPr>
          <a:lstStyle/>
          <a:p>
            <a:r>
              <a:rPr lang="en-US" dirty="0" smtClean="0"/>
              <a:t>Reorders operators similarly to logical optimization phase in </a:t>
            </a:r>
            <a:r>
              <a:rPr lang="en-US" dirty="0" err="1" smtClean="0"/>
              <a:t>realtional</a:t>
            </a:r>
            <a:r>
              <a:rPr lang="en-US" dirty="0" smtClean="0"/>
              <a:t> optimizers. Yet the rules cannot be applied due to the unknown semantics of UDFs.</a:t>
            </a:r>
          </a:p>
          <a:p>
            <a:r>
              <a:rPr lang="en-US" dirty="0" smtClean="0"/>
              <a:t>Instead, we define and prove two sufficient condition to reorder two successive PACT operators.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Compares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/>
              <a:t>r</a:t>
            </a:r>
            <a:r>
              <a:rPr lang="en-US" altLang="zh-CN" dirty="0" smtClean="0"/>
              <a:t>ead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write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r>
              <a:rPr lang="zh-CN" altLang="en-US" dirty="0" smtClean="0"/>
              <a:t> </a:t>
            </a:r>
            <a:r>
              <a:rPr lang="en-US" altLang="zh-CN" dirty="0" smtClean="0"/>
              <a:t>successive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operators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checks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over-lapping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patterns.</a:t>
            </a:r>
            <a:r>
              <a:rPr lang="zh-CN" altLang="en-US" dirty="0" smtClean="0"/>
              <a:t> </a:t>
            </a:r>
          </a:p>
          <a:p>
            <a:pPr lvl="2"/>
            <a:r>
              <a:rPr lang="en-US" altLang="zh-CN" dirty="0" smtClean="0"/>
              <a:t>Evaluated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true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only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read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sets</a:t>
            </a:r>
            <a:r>
              <a:rPr lang="zh-CN" altLang="en-US" dirty="0" smtClean="0"/>
              <a:t> </a:t>
            </a:r>
            <a:r>
              <a:rPr lang="en-US" altLang="zh-CN" dirty="0" smtClean="0"/>
              <a:t>may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intersect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Applies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only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operators,</a:t>
            </a:r>
            <a:r>
              <a:rPr lang="zh-CN" altLang="en-US" dirty="0" smtClean="0"/>
              <a:t> </a:t>
            </a:r>
            <a:r>
              <a:rPr lang="en-US" altLang="zh-CN" dirty="0" smtClean="0"/>
              <a:t>such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Reduce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CoGroup</a:t>
            </a:r>
            <a:r>
              <a:rPr lang="en-US" altLang="zh-CN" dirty="0"/>
              <a:t>.</a:t>
            </a:r>
            <a:r>
              <a:rPr lang="zh-CN" altLang="en-US" dirty="0" smtClean="0"/>
              <a:t> </a:t>
            </a:r>
            <a:r>
              <a:rPr lang="en-US" altLang="zh-CN" dirty="0" smtClean="0"/>
              <a:t>Input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preserved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operators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reordered.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8416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4775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6.2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Operator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901700"/>
            <a:ext cx="11099800" cy="5275263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Employ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code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analysis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techniques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derive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such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endParaRPr lang="zh-CN" altLang="en-US" dirty="0" smtClean="0"/>
          </a:p>
          <a:p>
            <a:pPr lvl="1"/>
            <a:r>
              <a:rPr lang="en-US" altLang="zh-CN" sz="2800" dirty="0" smtClean="0"/>
              <a:t>Leverage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our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knowledge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and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control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over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API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user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uses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access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record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fields.</a:t>
            </a:r>
            <a:r>
              <a:rPr lang="zh-CN" altLang="en-US" sz="2800" dirty="0" smtClean="0"/>
              <a:t> </a:t>
            </a:r>
            <a:r>
              <a:rPr lang="en-US" sz="2800" dirty="0"/>
              <a:t>e.g., </a:t>
            </a:r>
            <a:r>
              <a:rPr lang="en-US" sz="2800" dirty="0" err="1"/>
              <a:t>r.getField</a:t>
            </a:r>
            <a:r>
              <a:rPr lang="en-US" sz="2800" dirty="0"/>
              <a:t>(1) to read field 1 from record </a:t>
            </a:r>
            <a:r>
              <a:rPr lang="en-US" sz="2800" i="1" dirty="0"/>
              <a:t>r </a:t>
            </a:r>
            <a:r>
              <a:rPr lang="en-US" sz="2800" dirty="0"/>
              <a:t>or </a:t>
            </a:r>
            <a:r>
              <a:rPr lang="en-US" sz="2800" dirty="0" err="1"/>
              <a:t>r.setField</a:t>
            </a:r>
            <a:r>
              <a:rPr lang="en-US" sz="2800" dirty="0"/>
              <a:t>(2,v) to write value v to </a:t>
            </a:r>
            <a:r>
              <a:rPr lang="en-US" sz="2800" i="1" dirty="0"/>
              <a:t>r</a:t>
            </a:r>
            <a:r>
              <a:rPr lang="en-US" sz="2800" dirty="0"/>
              <a:t>’s field 2. </a:t>
            </a:r>
            <a:endParaRPr lang="zh-CN" altLang="en-US" sz="2800" dirty="0" smtClean="0"/>
          </a:p>
          <a:p>
            <a:pPr lvl="1"/>
            <a:r>
              <a:rPr lang="en-US" sz="2800" dirty="0"/>
              <a:t>The extraction algorithm uses </a:t>
            </a:r>
            <a:r>
              <a:rPr lang="en-US" sz="2800" dirty="0" smtClean="0"/>
              <a:t>control </a:t>
            </a:r>
            <a:r>
              <a:rPr lang="en-US" sz="2800" dirty="0"/>
              <a:t>flow, </a:t>
            </a:r>
            <a:r>
              <a:rPr lang="en-US" sz="2800" dirty="0" err="1"/>
              <a:t>Def</a:t>
            </a:r>
            <a:r>
              <a:rPr lang="en-US" sz="2800" dirty="0"/>
              <a:t>-Use, and Use-</a:t>
            </a:r>
            <a:r>
              <a:rPr lang="en-US" sz="2800" dirty="0" err="1"/>
              <a:t>Def</a:t>
            </a:r>
            <a:r>
              <a:rPr lang="en-US" sz="2800" dirty="0"/>
              <a:t> data structures obtained from an SCA framework to trace the effects of record accesses through the UDF. Our approach guarantees </a:t>
            </a:r>
            <a:r>
              <a:rPr lang="en-US" sz="2800" dirty="0" smtClean="0"/>
              <a:t>correctness </a:t>
            </a:r>
            <a:r>
              <a:rPr lang="en-US" sz="2800" dirty="0"/>
              <a:t>through conservatism. Field accesses can always be added to the corresponding read or write sets without loss of correctness (but with loss of optimization potential). </a:t>
            </a:r>
          </a:p>
          <a:p>
            <a:pPr lvl="1"/>
            <a:endParaRPr lang="zh-CN" altLang="en-US" sz="2800" dirty="0"/>
          </a:p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optimizer</a:t>
            </a:r>
            <a:r>
              <a:rPr lang="zh-CN" altLang="en-US" dirty="0" smtClean="0"/>
              <a:t> </a:t>
            </a:r>
            <a:r>
              <a:rPr lang="en-US" altLang="zh-CN" dirty="0" smtClean="0"/>
              <a:t>may</a:t>
            </a:r>
            <a:r>
              <a:rPr lang="zh-CN" altLang="en-US" dirty="0" smtClean="0"/>
              <a:t> </a:t>
            </a:r>
            <a:r>
              <a:rPr lang="en-US" altLang="zh-CN" dirty="0" smtClean="0"/>
              <a:t>miss</a:t>
            </a:r>
            <a:r>
              <a:rPr lang="zh-CN" altLang="en-US" dirty="0" smtClean="0"/>
              <a:t> </a:t>
            </a:r>
            <a:r>
              <a:rPr lang="en-US" altLang="zh-CN" dirty="0" smtClean="0"/>
              <a:t>valid</a:t>
            </a:r>
            <a:r>
              <a:rPr lang="zh-CN" altLang="en-US" dirty="0" smtClean="0"/>
              <a:t> </a:t>
            </a:r>
            <a:r>
              <a:rPr lang="en-US" altLang="zh-CN" dirty="0" smtClean="0"/>
              <a:t>choices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but</a:t>
            </a:r>
            <a:r>
              <a:rPr lang="zh-CN" altLang="en-US" dirty="0" smtClean="0"/>
              <a:t> </a:t>
            </a:r>
            <a:r>
              <a:rPr lang="en-US" altLang="zh-CN" dirty="0" smtClean="0"/>
              <a:t>will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never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incorrect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transformations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5348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6.3</a:t>
            </a:r>
            <a:r>
              <a:rPr lang="zh-CN" altLang="en-US" dirty="0" smtClean="0"/>
              <a:t> </a:t>
            </a:r>
            <a:r>
              <a:rPr lang="en-US" altLang="zh-CN" dirty="0" smtClean="0"/>
              <a:t>Physical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Concrete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implementations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shipping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operator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execution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strategies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estimated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execution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costs</a:t>
            </a:r>
            <a:endParaRPr lang="zh-CN" altLang="en-US" dirty="0" smtClean="0"/>
          </a:p>
          <a:p>
            <a:r>
              <a:rPr lang="en-US" altLang="zh-CN" dirty="0" smtClean="0"/>
              <a:t>Stratosphere’s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runtime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supports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Repartition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broadcast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transfer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execution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strategies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Uses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concept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properties</a:t>
            </a:r>
            <a:endParaRPr lang="zh-CN" altLang="en-US" dirty="0"/>
          </a:p>
          <a:p>
            <a:pPr lvl="2"/>
            <a:r>
              <a:rPr lang="en-US" altLang="zh-CN" dirty="0" smtClean="0"/>
              <a:t>Optimizer</a:t>
            </a:r>
            <a:r>
              <a:rPr lang="zh-CN" altLang="en-US" dirty="0" smtClean="0"/>
              <a:t> </a:t>
            </a:r>
            <a:r>
              <a:rPr lang="en-US" altLang="zh-CN" dirty="0" smtClean="0"/>
              <a:t>keeps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track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physical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properties,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e.g.</a:t>
            </a:r>
            <a:r>
              <a:rPr lang="zh-CN" altLang="en-US" dirty="0" smtClean="0"/>
              <a:t> </a:t>
            </a:r>
            <a:r>
              <a:rPr lang="en-US" altLang="zh-CN" dirty="0" smtClean="0"/>
              <a:t>sorting,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grouping,</a:t>
            </a:r>
            <a:r>
              <a:rPr lang="zh-CN" altLang="en-US" dirty="0"/>
              <a:t> </a:t>
            </a:r>
            <a:r>
              <a:rPr lang="en-US" altLang="zh-CN" dirty="0" smtClean="0"/>
              <a:t>partitioning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obvious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UDF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preserves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destroys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properties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optimizer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constant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record</a:t>
            </a:r>
            <a:r>
              <a:rPr lang="zh-CN" altLang="en-US" dirty="0" smtClean="0"/>
              <a:t> </a:t>
            </a:r>
            <a:r>
              <a:rPr lang="en-US" altLang="zh-CN" dirty="0" smtClean="0"/>
              <a:t>fields,</a:t>
            </a:r>
            <a:r>
              <a:rPr lang="zh-CN" altLang="en-US" dirty="0" smtClean="0"/>
              <a:t> </a:t>
            </a:r>
            <a:r>
              <a:rPr lang="en-US" altLang="zh-CN" dirty="0" smtClean="0"/>
              <a:t>derived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6.2</a:t>
            </a:r>
            <a:r>
              <a:rPr lang="zh-CN" altLang="en-US" dirty="0"/>
              <a:t> </a:t>
            </a:r>
            <a:r>
              <a:rPr lang="en-US" altLang="zh-CN" dirty="0" smtClean="0"/>
              <a:t>e.g.</a:t>
            </a:r>
            <a:r>
              <a:rPr lang="zh-CN" altLang="en-US" dirty="0" smtClean="0"/>
              <a:t> </a:t>
            </a:r>
            <a:r>
              <a:rPr lang="en-US" altLang="zh-CN" dirty="0" smtClean="0"/>
              <a:t>Reduce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doesn’t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modify</a:t>
            </a:r>
            <a:r>
              <a:rPr lang="zh-CN" altLang="en-US" dirty="0" smtClean="0"/>
              <a:t> </a:t>
            </a:r>
            <a:r>
              <a:rPr lang="en-US" altLang="zh-CN" dirty="0" smtClean="0"/>
              <a:t>field</a:t>
            </a:r>
            <a:r>
              <a:rPr lang="zh-CN" altLang="en-US" dirty="0" smtClean="0"/>
              <a:t> </a:t>
            </a:r>
            <a:r>
              <a:rPr lang="en-US" altLang="zh-CN" dirty="0" smtClean="0"/>
              <a:t>5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fig</a:t>
            </a:r>
            <a:r>
              <a:rPr lang="zh-CN" altLang="en-US" dirty="0" smtClean="0"/>
              <a:t> </a:t>
            </a:r>
            <a:r>
              <a:rPr lang="en-US" altLang="zh-CN" dirty="0" smtClean="0"/>
              <a:t>8.b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7812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5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30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6.3</a:t>
            </a:r>
            <a:r>
              <a:rPr lang="zh-CN" altLang="en-US" dirty="0" smtClean="0"/>
              <a:t> </a:t>
            </a:r>
            <a:r>
              <a:rPr lang="en-US" altLang="zh-CN" dirty="0" smtClean="0"/>
              <a:t>Physical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/>
              <a:t>c</a:t>
            </a:r>
            <a:r>
              <a:rPr lang="en-US" altLang="zh-CN" dirty="0" smtClean="0"/>
              <a:t>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estimated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I/O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disk</a:t>
            </a:r>
            <a:r>
              <a:rPr lang="zh-CN" altLang="en-US" dirty="0" smtClean="0"/>
              <a:t> </a:t>
            </a:r>
            <a:r>
              <a:rPr lang="en-US" altLang="zh-CN" dirty="0" smtClean="0"/>
              <a:t>I/O</a:t>
            </a:r>
            <a:endParaRPr lang="zh-CN" altLang="en-US" dirty="0" smtClean="0"/>
          </a:p>
          <a:p>
            <a:r>
              <a:rPr lang="en-US" altLang="zh-CN" dirty="0" smtClean="0"/>
              <a:t>Challenging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due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focus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UDFs</a:t>
            </a:r>
            <a:endParaRPr lang="zh-CN" altLang="en-US" dirty="0" smtClean="0"/>
          </a:p>
          <a:p>
            <a:r>
              <a:rPr lang="en-US" altLang="zh-CN" dirty="0" smtClean="0"/>
              <a:t>Relies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hints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manually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Derived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upward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layers</a:t>
            </a:r>
            <a:endParaRPr lang="zh-CN" altLang="en-US" dirty="0"/>
          </a:p>
          <a:p>
            <a:endParaRPr lang="zh-CN" altLang="en-US" dirty="0" smtClean="0"/>
          </a:p>
          <a:p>
            <a:r>
              <a:rPr lang="en-US" altLang="zh-CN" dirty="0" smtClean="0"/>
              <a:t>Enumerate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physical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plans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depth-first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traversal</a:t>
            </a:r>
            <a:endParaRPr lang="zh-CN" altLang="en-US" dirty="0" smtClean="0"/>
          </a:p>
          <a:p>
            <a:r>
              <a:rPr lang="en-US" altLang="zh-CN" dirty="0" smtClean="0"/>
              <a:t>Starting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sink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descending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toward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sources</a:t>
            </a:r>
            <a:endParaRPr lang="zh-CN" altLang="en-US" dirty="0" smtClean="0"/>
          </a:p>
          <a:p>
            <a:r>
              <a:rPr lang="en-US" altLang="zh-CN" dirty="0" smtClean="0"/>
              <a:t>Generating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physical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plan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reaches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source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its</a:t>
            </a:r>
            <a:r>
              <a:rPr lang="zh-CN" altLang="en-US" dirty="0" smtClean="0"/>
              <a:t> </a:t>
            </a:r>
            <a:r>
              <a:rPr lang="en-US" altLang="zh-CN" dirty="0" smtClean="0"/>
              <a:t>way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sinks</a:t>
            </a:r>
            <a:endParaRPr lang="zh-CN" altLang="en-US" dirty="0" smtClean="0"/>
          </a:p>
          <a:p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subflow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remembers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cheapest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plan</a:t>
            </a:r>
            <a:r>
              <a:rPr lang="zh-CN" altLang="en-US" dirty="0" smtClean="0"/>
              <a:t> </a:t>
            </a:r>
            <a:r>
              <a:rPr lang="en-US" altLang="zh-CN" dirty="0" smtClean="0"/>
              <a:t>alternatives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provide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properties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5085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6.3</a:t>
            </a:r>
            <a:r>
              <a:rPr lang="zh-CN" altLang="en-US" dirty="0" smtClean="0"/>
              <a:t> </a:t>
            </a:r>
            <a:r>
              <a:rPr lang="en-US" altLang="zh-CN" dirty="0" smtClean="0"/>
              <a:t>Physical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compilation of iterative PACT programs features some specific optimization techniques </a:t>
            </a:r>
            <a:endParaRPr lang="zh-CN" altLang="en-US" dirty="0" smtClean="0"/>
          </a:p>
          <a:p>
            <a:r>
              <a:rPr lang="en-US" altLang="zh-CN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optimizer classifies the edges of the data flow program as part of the dynamic or constant data path. </a:t>
            </a:r>
          </a:p>
          <a:p>
            <a:r>
              <a:rPr lang="en-US" dirty="0"/>
              <a:t>During plan enumeration, the costs of all </a:t>
            </a:r>
            <a:r>
              <a:rPr lang="en-US" dirty="0" smtClean="0"/>
              <a:t>operators</a:t>
            </a:r>
            <a:r>
              <a:rPr lang="zh-CN" altLang="en-US" dirty="0" smtClean="0"/>
              <a:t> </a:t>
            </a:r>
            <a:r>
              <a:rPr lang="en-US" dirty="0"/>
              <a:t>on the dynamic data path are weighted with an user-specified number of </a:t>
            </a:r>
            <a:r>
              <a:rPr lang="en-US" dirty="0" smtClean="0"/>
              <a:t>iterations</a:t>
            </a:r>
            <a:endParaRPr lang="zh-CN" altLang="en-US" dirty="0" smtClean="0"/>
          </a:p>
          <a:p>
            <a:r>
              <a:rPr lang="en-US" altLang="zh-CN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optimizer favors plans that perform much work within the constant data path. Subsequent to plan enumeration, the optimizer places a “Cache” operator at the intersection of constant and the dynamic data path.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" y="98235"/>
            <a:ext cx="7659624" cy="697293"/>
          </a:xfrm>
        </p:spPr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dirty="0" smtClean="0"/>
              <a:t> Introduction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168" y="795528"/>
            <a:ext cx="11786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Stratosphere is a layered system that offers several programming abstractions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Meteor query language a declarative language for processing semi-structured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PACT model, a generalization of the </a:t>
            </a:r>
            <a:r>
              <a:rPr lang="en-US" dirty="0" err="1" smtClean="0"/>
              <a:t>MapReduce</a:t>
            </a:r>
            <a:r>
              <a:rPr lang="en-US" dirty="0" smtClean="0"/>
              <a:t>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Offers richer primitives and schema-less data processing interpreted by UDFs in Java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Especially useful for complex operators don’t fit in query languages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Nephele</a:t>
            </a:r>
            <a:r>
              <a:rPr lang="en-US" dirty="0" smtClean="0"/>
              <a:t> programming abstraction allows a power user to specify custom parallelization schemes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5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6.3</a:t>
            </a:r>
            <a:r>
              <a:rPr lang="zh-CN" altLang="en-US" dirty="0" smtClean="0"/>
              <a:t> </a:t>
            </a:r>
            <a:r>
              <a:rPr lang="en-US" altLang="zh-CN" dirty="0" smtClean="0"/>
              <a:t>Physical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/>
              <a:t>c</a:t>
            </a:r>
            <a:r>
              <a:rPr lang="en-US" altLang="zh-CN" dirty="0" smtClean="0"/>
              <a:t>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estimated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I/O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disk</a:t>
            </a:r>
            <a:r>
              <a:rPr lang="zh-CN" altLang="en-US" dirty="0" smtClean="0"/>
              <a:t> </a:t>
            </a:r>
            <a:r>
              <a:rPr lang="en-US" altLang="zh-CN" dirty="0" smtClean="0"/>
              <a:t>I/O</a:t>
            </a:r>
            <a:endParaRPr lang="zh-CN" altLang="en-US" dirty="0" smtClean="0"/>
          </a:p>
          <a:p>
            <a:r>
              <a:rPr lang="en-US" altLang="zh-CN" dirty="0" smtClean="0"/>
              <a:t>Challenging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due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focus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UDFs</a:t>
            </a:r>
            <a:endParaRPr lang="zh-CN" altLang="en-US" dirty="0" smtClean="0"/>
          </a:p>
          <a:p>
            <a:r>
              <a:rPr lang="en-US" altLang="zh-CN" dirty="0" smtClean="0"/>
              <a:t>Relies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hints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manually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Derived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upward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layers</a:t>
            </a:r>
            <a:endParaRPr lang="zh-CN" altLang="en-US" dirty="0"/>
          </a:p>
          <a:p>
            <a:endParaRPr lang="zh-CN" altLang="en-US" dirty="0" smtClean="0"/>
          </a:p>
          <a:p>
            <a:r>
              <a:rPr lang="en-US" altLang="zh-CN" dirty="0" smtClean="0"/>
              <a:t>Enumerate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physical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plans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depth-first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traversal</a:t>
            </a:r>
            <a:endParaRPr lang="zh-CN" altLang="en-US" dirty="0" smtClean="0"/>
          </a:p>
          <a:p>
            <a:r>
              <a:rPr lang="en-US" altLang="zh-CN" dirty="0" smtClean="0"/>
              <a:t>Starting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sink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descending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toward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sources</a:t>
            </a:r>
            <a:endParaRPr lang="zh-CN" altLang="en-US" dirty="0" smtClean="0"/>
          </a:p>
          <a:p>
            <a:r>
              <a:rPr lang="en-US" altLang="zh-CN" dirty="0" smtClean="0"/>
              <a:t>Generating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physical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plan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reaches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source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its</a:t>
            </a:r>
            <a:r>
              <a:rPr lang="zh-CN" altLang="en-US" dirty="0" smtClean="0"/>
              <a:t> </a:t>
            </a:r>
            <a:r>
              <a:rPr lang="en-US" altLang="zh-CN" dirty="0" smtClean="0"/>
              <a:t>way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sinks</a:t>
            </a:r>
            <a:endParaRPr lang="zh-CN" altLang="en-US" dirty="0" smtClean="0"/>
          </a:p>
          <a:p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subflow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remembers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cheapest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plan</a:t>
            </a:r>
            <a:r>
              <a:rPr lang="zh-CN" altLang="en-US" dirty="0" smtClean="0"/>
              <a:t> </a:t>
            </a:r>
            <a:r>
              <a:rPr lang="en-US" altLang="zh-CN" dirty="0" smtClean="0"/>
              <a:t>alternatives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provide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interesting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properties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541528"/>
            <a:ext cx="11049000" cy="609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82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6.3</a:t>
            </a:r>
            <a:r>
              <a:rPr lang="zh-CN" altLang="en-US" dirty="0" smtClean="0"/>
              <a:t> </a:t>
            </a:r>
            <a:r>
              <a:rPr lang="en-US" altLang="zh-CN" dirty="0" smtClean="0"/>
              <a:t>Physical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Incremental</a:t>
            </a:r>
            <a:r>
              <a:rPr lang="zh-CN" altLang="en-US" dirty="0" smtClean="0"/>
              <a:t> </a:t>
            </a:r>
            <a:r>
              <a:rPr lang="en-US" altLang="zh-CN" dirty="0" smtClean="0"/>
              <a:t>Iterations</a:t>
            </a:r>
            <a:endParaRPr lang="zh-CN" altLang="en-US" dirty="0" smtClean="0"/>
          </a:p>
          <a:p>
            <a:r>
              <a:rPr lang="en-US" dirty="0"/>
              <a:t>The elements of the solution set are identified by a key, and the set itself is stored partitioned and indexed by that key. An update of the solution set is realized by an </a:t>
            </a:r>
            <a:r>
              <a:rPr lang="en-US" dirty="0" err="1"/>
              <a:t>equi</a:t>
            </a:r>
            <a:r>
              <a:rPr lang="en-US" dirty="0"/>
              <a:t>- or outer-join with the delta set on the key. For this join, the partitioned index of the solution set can be exploited. </a:t>
            </a:r>
            <a:endParaRPr lang="zh-CN" altLang="en-US" dirty="0" smtClean="0"/>
          </a:p>
          <a:p>
            <a:r>
              <a:rPr lang="en-US" dirty="0" smtClean="0"/>
              <a:t>Furthermore</a:t>
            </a:r>
            <a:r>
              <a:rPr lang="en-US" dirty="0"/>
              <a:t>, the optimizer can decide that the delta set is not materialized, and instead, the solution set is immediately updated.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1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Parallel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dataflow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A</a:t>
            </a:r>
            <a:r>
              <a:rPr lang="en-US" dirty="0" smtClean="0"/>
              <a:t> </a:t>
            </a:r>
            <a:r>
              <a:rPr lang="en-US" dirty="0"/>
              <a:t>program has been submitted to Stratosphere </a:t>
            </a:r>
            <a:endParaRPr lang="zh-CN" altLang="en-US" dirty="0" smtClean="0"/>
          </a:p>
          <a:p>
            <a:r>
              <a:rPr lang="en-US" altLang="zh-CN" dirty="0"/>
              <a:t>A</a:t>
            </a:r>
            <a:r>
              <a:rPr lang="en-US" dirty="0" smtClean="0"/>
              <a:t> </a:t>
            </a:r>
            <a:r>
              <a:rPr lang="en-US" dirty="0"/>
              <a:t>Meteor query, </a:t>
            </a:r>
            <a:endParaRPr lang="zh-CN" altLang="en-US" dirty="0" smtClean="0"/>
          </a:p>
          <a:p>
            <a:r>
              <a:rPr lang="en-US" altLang="zh-CN" dirty="0"/>
              <a:t>A</a:t>
            </a:r>
            <a:r>
              <a:rPr lang="en-US" dirty="0" smtClean="0"/>
              <a:t> </a:t>
            </a:r>
            <a:r>
              <a:rPr lang="en-US" dirty="0" err="1"/>
              <a:t>Sopremo</a:t>
            </a:r>
            <a:r>
              <a:rPr lang="en-US" dirty="0"/>
              <a:t> plan, </a:t>
            </a:r>
            <a:endParaRPr lang="zh-CN" altLang="en-US" dirty="0" smtClean="0"/>
          </a:p>
          <a:p>
            <a:r>
              <a:rPr lang="en-US" altLang="zh-CN" dirty="0"/>
              <a:t>A</a:t>
            </a:r>
            <a:r>
              <a:rPr lang="en-US" dirty="0" smtClean="0"/>
              <a:t> </a:t>
            </a:r>
            <a:r>
              <a:rPr lang="en-US" dirty="0"/>
              <a:t>PACT </a:t>
            </a:r>
            <a:r>
              <a:rPr lang="en-US" dirty="0" smtClean="0"/>
              <a:t>program</a:t>
            </a:r>
            <a:endParaRPr lang="zh-CN" altLang="en-US" dirty="0"/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Nephele</a:t>
            </a:r>
            <a:r>
              <a:rPr lang="zh-CN" altLang="en-US" dirty="0" smtClean="0"/>
              <a:t> </a:t>
            </a:r>
            <a:r>
              <a:rPr lang="en-US" altLang="zh-CN" dirty="0" smtClean="0"/>
              <a:t>Job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</a:t>
            </a:r>
            <a:endParaRPr lang="zh-CN" altLang="en-US" dirty="0" smtClean="0"/>
          </a:p>
          <a:p>
            <a:r>
              <a:rPr lang="en-US" altLang="zh-CN" dirty="0"/>
              <a:t>S</a:t>
            </a:r>
            <a:r>
              <a:rPr lang="en-US" dirty="0" smtClean="0"/>
              <a:t>ubmitted </a:t>
            </a:r>
            <a:r>
              <a:rPr lang="en-US" dirty="0"/>
              <a:t>for execution to </a:t>
            </a:r>
            <a:r>
              <a:rPr lang="en-US" dirty="0" err="1" smtClean="0"/>
              <a:t>Nephele</a:t>
            </a:r>
            <a:r>
              <a:rPr lang="en-US" altLang="zh-CN" dirty="0" smtClean="0"/>
              <a:t>,</a:t>
            </a:r>
            <a:r>
              <a:rPr lang="en-US" dirty="0" smtClean="0"/>
              <a:t> </a:t>
            </a:r>
            <a:r>
              <a:rPr lang="en-US" dirty="0"/>
              <a:t>Stratosphere’s distributed execution engine. </a:t>
            </a:r>
            <a:endParaRPr lang="zh-CN" altLang="en-US" dirty="0" smtClean="0"/>
          </a:p>
          <a:p>
            <a:endParaRPr lang="zh-CN" altLang="en-US" dirty="0" smtClean="0"/>
          </a:p>
          <a:p>
            <a:r>
              <a:rPr lang="en-US" altLang="zh-CN" dirty="0" smtClean="0"/>
              <a:t>Classic</a:t>
            </a:r>
            <a:r>
              <a:rPr lang="zh-CN" altLang="en-US" dirty="0" smtClean="0"/>
              <a:t> </a:t>
            </a:r>
            <a:r>
              <a:rPr lang="en-US" altLang="zh-CN" dirty="0" smtClean="0"/>
              <a:t>Master/Worker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pattern</a:t>
            </a:r>
            <a:endParaRPr lang="zh-CN" altLang="en-US" dirty="0"/>
          </a:p>
          <a:p>
            <a:r>
              <a:rPr lang="en-US" altLang="zh-CN" dirty="0" smtClean="0"/>
              <a:t>Messages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tasks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bundled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pushed</a:t>
            </a:r>
            <a:r>
              <a:rPr lang="zh-CN" altLang="en-US" dirty="0" smtClean="0"/>
              <a:t> </a:t>
            </a:r>
            <a:r>
              <a:rPr lang="en-US" altLang="zh-CN" dirty="0" smtClean="0"/>
              <a:t>eagerly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reduce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latency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22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06" y="1063624"/>
            <a:ext cx="5096894" cy="5657751"/>
          </a:xfrm>
        </p:spPr>
      </p:pic>
      <p:sp>
        <p:nvSpPr>
          <p:cNvPr id="5" name="Rectangle 4"/>
          <p:cNvSpPr/>
          <p:nvPr/>
        </p:nvSpPr>
        <p:spPr>
          <a:xfrm>
            <a:off x="393700" y="1673136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rgbClr val="111111"/>
                </a:solidFill>
              </a:rPr>
              <a:t>The Job Graph is a compact description of the executable parallel data flow. Each vertex represents a unit of sequential code, which is one or more pipelined data flow operators and/or UDFs. </a:t>
            </a:r>
            <a:endParaRPr lang="zh-CN" altLang="en-US" sz="2400" dirty="0" smtClean="0">
              <a:solidFill>
                <a:srgbClr val="11111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zh-CN" altLang="en-US" sz="2400" dirty="0">
              <a:solidFill>
                <a:srgbClr val="11111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/>
              <a:t>order to track the status of the parallel vertex and channel instances individually, the Job Manager spans the Job Graph to the Execution Graph, </a:t>
            </a:r>
            <a:r>
              <a:rPr lang="en-US" sz="2400" dirty="0" smtClean="0"/>
              <a:t>The </a:t>
            </a:r>
            <a:r>
              <a:rPr lang="en-US" sz="2400" dirty="0"/>
              <a:t>Execution Graph contains a node for each parallel instance of a vertex, which we refer to as a task. 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7</a:t>
            </a:r>
            <a:r>
              <a:rPr lang="zh-CN" altLang="en-US" smtClean="0"/>
              <a:t> </a:t>
            </a:r>
            <a:r>
              <a:rPr lang="en-US" altLang="zh-CN" smtClean="0"/>
              <a:t>Parallel</a:t>
            </a:r>
            <a:r>
              <a:rPr lang="zh-CN" altLang="en-US" smtClean="0"/>
              <a:t> </a:t>
            </a:r>
            <a:r>
              <a:rPr lang="en-US" altLang="zh-CN" smtClean="0"/>
              <a:t>dataflow</a:t>
            </a:r>
            <a:r>
              <a:rPr lang="zh-CN" altLang="en-US" smtClean="0"/>
              <a:t> </a:t>
            </a:r>
            <a:r>
              <a:rPr lang="en-US" altLang="zh-CN" smtClean="0"/>
              <a:t>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16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7.1</a:t>
            </a:r>
            <a:r>
              <a:rPr lang="zh-CN" altLang="en-US" dirty="0" smtClean="0"/>
              <a:t> </a:t>
            </a:r>
            <a:r>
              <a:rPr lang="en-US" altLang="zh-CN" dirty="0" smtClean="0"/>
              <a:t>Tasks,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channels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scheduling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3700" y="1673136"/>
            <a:ext cx="10668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task is deployed together with all tasks that it communicates with through local pipelines. </a:t>
            </a:r>
            <a:endParaRPr lang="zh-CN" altLang="en-US" sz="2400" dirty="0" smtClean="0"/>
          </a:p>
          <a:p>
            <a:pPr marL="285750" indent="-285750">
              <a:buFont typeface="Arial" charset="0"/>
              <a:buChar char="•"/>
            </a:pPr>
            <a:endParaRPr lang="zh-CN" alt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Job Manager deploys initially all input tasks with their local pipelines. All other tasks are deployed </a:t>
            </a:r>
            <a:r>
              <a:rPr lang="en-US" sz="2400" b="1" dirty="0" smtClean="0"/>
              <a:t>lazily</a:t>
            </a:r>
            <a:r>
              <a:rPr lang="en-US" altLang="zh-CN" sz="2400" b="1" dirty="0" smtClean="0"/>
              <a:t>.</a:t>
            </a:r>
            <a:endParaRPr lang="zh-CN" altLang="en-US" sz="2400" dirty="0" smtClean="0"/>
          </a:p>
          <a:p>
            <a:pPr marL="285750" indent="-285750">
              <a:buFont typeface="Arial" charset="0"/>
              <a:buChar char="•"/>
            </a:pPr>
            <a:endParaRPr lang="zh-CN" alt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The channels </a:t>
            </a:r>
            <a:r>
              <a:rPr lang="en-US" sz="2400" dirty="0" smtClean="0"/>
              <a:t>are </a:t>
            </a:r>
            <a:r>
              <a:rPr lang="en-US" sz="2400" dirty="0"/>
              <a:t>typically pipelined through main memory or TCP streams </a:t>
            </a:r>
          </a:p>
          <a:p>
            <a:pPr marL="285750" indent="-285750">
              <a:buFont typeface="Arial" charset="0"/>
              <a:buChar char="•"/>
            </a:pPr>
            <a:endParaRPr lang="zh-CN" alt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zh-CN" sz="2400" dirty="0" smtClean="0"/>
              <a:t>C</a:t>
            </a:r>
            <a:r>
              <a:rPr lang="en-US" sz="2400" dirty="0" smtClean="0"/>
              <a:t>hannels </a:t>
            </a:r>
            <a:r>
              <a:rPr lang="en-US" sz="2400" dirty="0"/>
              <a:t>may also transfer </a:t>
            </a:r>
            <a:r>
              <a:rPr lang="en-US" sz="2400" dirty="0" smtClean="0"/>
              <a:t>custom </a:t>
            </a:r>
            <a:r>
              <a:rPr lang="en-US" sz="2400" i="1" dirty="0"/>
              <a:t>events</a:t>
            </a:r>
            <a:r>
              <a:rPr lang="en-US" sz="2400" dirty="0"/>
              <a:t>. An event is a metadata message that can be sent both </a:t>
            </a:r>
            <a:r>
              <a:rPr lang="en-US" sz="2400" dirty="0" smtClean="0"/>
              <a:t>direction</a:t>
            </a:r>
            <a:r>
              <a:rPr lang="en-US" altLang="zh-CN" sz="2400" dirty="0" smtClean="0"/>
              <a:t>s</a:t>
            </a:r>
            <a:endParaRPr lang="zh-CN" altLang="en-US" sz="2400" dirty="0" smtClean="0"/>
          </a:p>
          <a:p>
            <a:pPr marL="285750" indent="-285750">
              <a:buFont typeface="Arial" charset="0"/>
              <a:buChar char="•"/>
            </a:pPr>
            <a:endParaRPr lang="zh-CN" alt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altLang="zh-CN" sz="2400" dirty="0" smtClean="0"/>
              <a:t>Different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compression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algorithms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for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different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scenarios</a:t>
            </a:r>
            <a:endParaRPr lang="zh-CN" altLang="en-US" sz="2400" dirty="0" smtClean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0783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" y="98235"/>
            <a:ext cx="7659624" cy="6972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7.2 Fault Tolerance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168" y="795528"/>
            <a:ext cx="1187653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Log-based rollback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Materializes intermediate task results -&gt; materializations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Replays from the materialization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O/W tracks back to the latest materialized result, which could possibly be the original input.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Materializes checkpoints </a:t>
            </a:r>
            <a:r>
              <a:rPr lang="en-US" sz="2000" b="1" dirty="0" smtClean="0"/>
              <a:t>“to the side” </a:t>
            </a:r>
            <a:r>
              <a:rPr lang="en-US" sz="2000" dirty="0" smtClean="0"/>
              <a:t>without breaking the pipeline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contrast to the </a:t>
            </a:r>
            <a:r>
              <a:rPr lang="en-US" sz="2000" b="1" dirty="0" smtClean="0"/>
              <a:t>blocking operator </a:t>
            </a:r>
            <a:r>
              <a:rPr lang="en-US" sz="2000" dirty="0" smtClean="0"/>
              <a:t>model implemented by Spark, Hadoop</a:t>
            </a:r>
            <a:r>
              <a:rPr lang="en-US" sz="2000" dirty="0"/>
              <a:t> </a:t>
            </a:r>
            <a:r>
              <a:rPr lang="en-US" sz="2000" dirty="0" smtClean="0"/>
              <a:t>and Dryad.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Copies the buffers containing the result data into a memory cache -&gt; disk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Fully materialized as the blocking model when the last result was produced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Discards the checkpoint when writing checkpoints to a disk fail but result data has been forwarded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system decides which results to materialize and which to stream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Preselection can be done during optimization based on estimated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Avoids big checkpoints, since reading from the disk is not significantly faster than </a:t>
            </a:r>
            <a:r>
              <a:rPr lang="en-US" sz="2000" dirty="0" err="1" smtClean="0"/>
              <a:t>recomputing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When running low on memory resources, discards checkpoints when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Data volume =</a:t>
            </a:r>
            <a:r>
              <a:rPr lang="en-US" sz="2000" dirty="0"/>
              <a:t> </a:t>
            </a:r>
            <a:r>
              <a:rPr lang="en-US" sz="2000" b="1" dirty="0" smtClean="0"/>
              <a:t>output buffers / input </a:t>
            </a:r>
            <a:r>
              <a:rPr lang="en-US" sz="2000" dirty="0" smtClean="0"/>
              <a:t>is large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Fast</a:t>
            </a:r>
            <a:r>
              <a:rPr lang="en-US" sz="2000" dirty="0" smtClean="0"/>
              <a:t> tasks i.e. can be efficiently </a:t>
            </a:r>
            <a:r>
              <a:rPr lang="en-US" sz="2000" dirty="0" err="1" smtClean="0"/>
              <a:t>recompute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30026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" y="98235"/>
            <a:ext cx="7659624" cy="6972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7.3 Runtime operators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168" y="795528"/>
            <a:ext cx="117866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Goal: implement operators for data intensive processing in Java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Java’s downside: memory overhead &amp; garbage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Solve memory overhead: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Designs runtime to work on </a:t>
            </a:r>
            <a:r>
              <a:rPr lang="en-US" sz="2400" b="1" dirty="0" smtClean="0"/>
              <a:t>serialized data in arrays</a:t>
            </a:r>
            <a:r>
              <a:rPr lang="en-US" sz="2400" dirty="0" smtClean="0"/>
              <a:t> rather than on objects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Arrays </a:t>
            </a:r>
            <a:r>
              <a:rPr lang="en-US" sz="2400" b="1" dirty="0" smtClean="0"/>
              <a:t>are lazily </a:t>
            </a:r>
            <a:r>
              <a:rPr lang="en-US" sz="2400" b="1" dirty="0" err="1" smtClean="0"/>
              <a:t>deserialized</a:t>
            </a:r>
            <a:r>
              <a:rPr lang="en-US" sz="2400" b="1" dirty="0" smtClean="0"/>
              <a:t> </a:t>
            </a:r>
            <a:r>
              <a:rPr lang="en-US" sz="2400" dirty="0" smtClean="0"/>
              <a:t>into objects when certain fields need to be accessed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Reuse the objects as much as possible to reduce pressure on garbage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Generalizes normalized keys and cache hash codes to allow </a:t>
            </a:r>
            <a:r>
              <a:rPr lang="en-US" sz="2400" b="1" dirty="0" smtClean="0"/>
              <a:t>byte-wise comparison agnostic to specific record layouts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Serialized data can be easily written to disk in case of </a:t>
            </a:r>
            <a:r>
              <a:rPr lang="en-US" sz="2400" b="1" dirty="0" smtClean="0"/>
              <a:t>memory pressure</a:t>
            </a:r>
          </a:p>
          <a:p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to map DAG of operators to execution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Naïvely, making each operator its own vertex -&gt; each operator runs its own thread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Low CPU utilization or unnecessary context switches and synchronization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Put multiple operators into one vertex if they form a local pipeline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85281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14999"/>
            <a:ext cx="10515600" cy="4619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Graefe</a:t>
            </a:r>
            <a:r>
              <a:rPr lang="en-US" dirty="0"/>
              <a:t>, G.: Implementing sorting in database systems. ACM </a:t>
            </a:r>
            <a:r>
              <a:rPr lang="en-US" dirty="0" err="1"/>
              <a:t>Comput</a:t>
            </a:r>
            <a:r>
              <a:rPr lang="en-US" dirty="0"/>
              <a:t>. </a:t>
            </a:r>
            <a:r>
              <a:rPr lang="en-US" dirty="0" err="1"/>
              <a:t>Surv</a:t>
            </a:r>
            <a:r>
              <a:rPr lang="en-US" dirty="0"/>
              <a:t>. 38(3), Article ID 10 (2006)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59" y="2029900"/>
            <a:ext cx="4924425" cy="1504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40" y="1629790"/>
            <a:ext cx="206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Normalized keys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341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" y="98235"/>
            <a:ext cx="7659624" cy="69729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8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Experiments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795528"/>
            <a:ext cx="9941037" cy="588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99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Results</a:t>
            </a:r>
            <a:endParaRPr lang="zh-CN" altLang="en-US" dirty="0" smtClean="0"/>
          </a:p>
          <a:p>
            <a:pPr lvl="1"/>
            <a:r>
              <a:rPr lang="en-US" dirty="0"/>
              <a:t>The results in this section indicate that Stratosphere offers comparable or better performance against alternative open- source systems that provide general-purpose (Hadoop, Hive) </a:t>
            </a:r>
            <a:r>
              <a:rPr lang="en-US" altLang="zh-CN" dirty="0" smtClean="0"/>
              <a:t>or</a:t>
            </a:r>
            <a:endParaRPr lang="zh-CN" altLang="en-US" dirty="0" smtClean="0"/>
          </a:p>
          <a:p>
            <a:pPr lvl="1"/>
            <a:r>
              <a:rPr lang="en-US" dirty="0"/>
              <a:t>domain-specific (</a:t>
            </a:r>
            <a:r>
              <a:rPr lang="en-US" dirty="0" err="1"/>
              <a:t>Giraph</a:t>
            </a:r>
            <a:r>
              <a:rPr lang="en-US" dirty="0"/>
              <a:t>) functionality </a:t>
            </a:r>
          </a:p>
          <a:p>
            <a:pPr marL="0" indent="0">
              <a:buNone/>
            </a:pPr>
            <a:endParaRPr lang="zh-CN" altLang="en-US" dirty="0" smtClean="0"/>
          </a:p>
          <a:p>
            <a:r>
              <a:rPr lang="en-US" altLang="zh-CN" dirty="0" smtClean="0"/>
              <a:t>Explanations</a:t>
            </a:r>
            <a:endParaRPr lang="zh-CN" altLang="en-US" dirty="0"/>
          </a:p>
          <a:p>
            <a:pPr lvl="1"/>
            <a:r>
              <a:rPr lang="en-US" dirty="0"/>
              <a:t>Most of the gain can be attributed to execution layer features (e.g., eager push communication, different PACT implementations</a:t>
            </a:r>
            <a:r>
              <a:rPr lang="en-US" dirty="0" smtClean="0"/>
              <a:t>) </a:t>
            </a:r>
            <a:r>
              <a:rPr lang="en-US" altLang="zh-CN" dirty="0" smtClean="0"/>
              <a:t>and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ability of Stratosphere’s optimizer to consider these features during plan enumeration in a cost-based manner. 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07360" y="555435"/>
            <a:ext cx="7659624" cy="697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8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1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11891" cy="6785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2291" y="2678615"/>
            <a:ext cx="3298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Declarativity</a:t>
            </a:r>
            <a:r>
              <a:rPr lang="en-US" b="1" dirty="0" smtClean="0"/>
              <a:t> &amp;  expressiveness</a:t>
            </a:r>
            <a:endParaRPr lang="en-US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1610"/>
            <a:ext cx="7659624" cy="697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</a:t>
            </a:r>
            <a:r>
              <a:rPr lang="en-US" dirty="0" smtClean="0"/>
              <a:t> System architecture</a:t>
            </a:r>
          </a:p>
        </p:txBody>
      </p:sp>
    </p:spTree>
    <p:extLst>
      <p:ext uri="{BB962C8B-B14F-4D97-AF65-F5344CB8AC3E}">
        <p14:creationId xmlns:p14="http://schemas.microsoft.com/office/powerpoint/2010/main" val="3576418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193800"/>
            <a:ext cx="1118186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56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Ongoing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arrive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one-pass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optimizer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considers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operator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reordering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parallelization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time.</a:t>
            </a:r>
            <a:endParaRPr lang="zh-CN" altLang="en-US" dirty="0" smtClean="0"/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module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injects</a:t>
            </a:r>
            <a:r>
              <a:rPr lang="zh-CN" altLang="en-US" dirty="0" smtClean="0"/>
              <a:t> </a:t>
            </a:r>
            <a:r>
              <a:rPr lang="en-US" altLang="zh-CN" dirty="0" smtClean="0"/>
              <a:t>monitoring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operators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collect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statistics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report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metadata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optimization</a:t>
            </a:r>
            <a:endParaRPr lang="zh-CN" altLang="en-US" dirty="0" smtClean="0"/>
          </a:p>
          <a:p>
            <a:r>
              <a:rPr lang="en-US" altLang="zh-CN" dirty="0" smtClean="0"/>
              <a:t>Refine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endParaRPr lang="zh-CN" altLang="en-US" dirty="0" smtClean="0"/>
          </a:p>
          <a:p>
            <a:r>
              <a:rPr lang="en-US" altLang="zh-CN" dirty="0" smtClean="0"/>
              <a:t>Adapting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plans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run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endParaRPr lang="zh-CN" altLang="en-US" dirty="0" smtClean="0"/>
          </a:p>
          <a:p>
            <a:r>
              <a:rPr lang="en-US" altLang="zh-CN" dirty="0" smtClean="0"/>
              <a:t>Fault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tolerant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execution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capabilities</a:t>
            </a:r>
            <a:endParaRPr lang="zh-CN" altLang="en-US" dirty="0" smtClean="0"/>
          </a:p>
          <a:p>
            <a:r>
              <a:rPr lang="en-US" altLang="zh-CN" dirty="0" smtClean="0"/>
              <a:t>Scalability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efficiency</a:t>
            </a:r>
            <a:endParaRPr lang="zh-CN" altLang="en-US" dirty="0" smtClean="0"/>
          </a:p>
          <a:p>
            <a:r>
              <a:rPr lang="en-US" altLang="zh-CN" dirty="0" smtClean="0"/>
              <a:t>Porting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</a:t>
            </a:r>
            <a:r>
              <a:rPr lang="zh-CN" altLang="en-US" dirty="0" smtClean="0"/>
              <a:t> </a:t>
            </a:r>
            <a:r>
              <a:rPr lang="en-US" altLang="zh-CN" dirty="0" smtClean="0"/>
              <a:t>level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script</a:t>
            </a:r>
            <a:r>
              <a:rPr lang="zh-CN" altLang="en-US" dirty="0" smtClean="0"/>
              <a:t> </a:t>
            </a:r>
            <a:r>
              <a:rPr lang="en-US" altLang="zh-CN" dirty="0" smtClean="0"/>
              <a:t>languages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top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query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processor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90935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028700"/>
            <a:ext cx="11760200" cy="5651500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dirty="0" smtClean="0"/>
              <a:t>high-level scripting </a:t>
            </a:r>
            <a:r>
              <a:rPr lang="en-US" dirty="0"/>
              <a:t>language, </a:t>
            </a:r>
            <a:r>
              <a:rPr lang="en-US" dirty="0" smtClean="0"/>
              <a:t>Meteor</a:t>
            </a:r>
            <a:endParaRPr lang="zh-CN" altLang="en-US" dirty="0" smtClean="0"/>
          </a:p>
          <a:p>
            <a:r>
              <a:rPr lang="en-US" altLang="zh-CN" dirty="0"/>
              <a:t>P</a:t>
            </a:r>
            <a:r>
              <a:rPr lang="en-US" dirty="0" smtClean="0"/>
              <a:t>roviding extensibility. </a:t>
            </a:r>
            <a:endParaRPr lang="zh-CN" altLang="en-US" dirty="0" smtClean="0"/>
          </a:p>
          <a:p>
            <a:r>
              <a:rPr lang="en-US" dirty="0" smtClean="0"/>
              <a:t>UDF-centric </a:t>
            </a:r>
            <a:r>
              <a:rPr lang="en-US" dirty="0"/>
              <a:t>programming </a:t>
            </a:r>
            <a:endParaRPr lang="zh-CN" altLang="en-US" dirty="0" smtClean="0"/>
          </a:p>
          <a:p>
            <a:r>
              <a:rPr lang="en-US" altLang="zh-CN" dirty="0" smtClean="0"/>
              <a:t>P</a:t>
            </a:r>
            <a:r>
              <a:rPr lang="en-US" dirty="0" smtClean="0"/>
              <a:t>rograms </a:t>
            </a:r>
            <a:r>
              <a:rPr lang="en-US" dirty="0"/>
              <a:t>are optimized using a cost- based optimizer inspired by relational databases and adapted to a schema-less and UDF-heavy programming and data model. </a:t>
            </a:r>
            <a:endParaRPr lang="zh-CN" altLang="en-US" dirty="0" smtClean="0"/>
          </a:p>
          <a:p>
            <a:r>
              <a:rPr lang="en-US" dirty="0" err="1" smtClean="0"/>
              <a:t>Nephele</a:t>
            </a:r>
            <a:r>
              <a:rPr lang="zh-CN" altLang="en-US" dirty="0" smtClean="0"/>
              <a:t> </a:t>
            </a:r>
            <a:r>
              <a:rPr lang="en-US" dirty="0" smtClean="0"/>
              <a:t>provides </a:t>
            </a:r>
            <a:r>
              <a:rPr lang="en-US" dirty="0"/>
              <a:t>scalable execution, scheduling, network data transfers, and fault tolerance. </a:t>
            </a:r>
            <a:endParaRPr lang="zh-CN" altLang="en-US" dirty="0" smtClean="0"/>
          </a:p>
          <a:p>
            <a:r>
              <a:rPr lang="en-US" dirty="0" smtClean="0"/>
              <a:t>Stratosphere </a:t>
            </a:r>
            <a:r>
              <a:rPr lang="en-US" dirty="0"/>
              <a:t>occupies a sweet spot between </a:t>
            </a:r>
            <a:r>
              <a:rPr lang="en-US" dirty="0" err="1"/>
              <a:t>MapReduce</a:t>
            </a:r>
            <a:r>
              <a:rPr lang="en-US" dirty="0"/>
              <a:t> and relational databases. It offers declarative program specification; it covers a wide variety of data analysis tasks including iterative or recursive tasks; it operates directly on distributed file systems without </a:t>
            </a:r>
            <a:r>
              <a:rPr lang="en-US" dirty="0" smtClean="0"/>
              <a:t>requiring </a:t>
            </a:r>
            <a:r>
              <a:rPr lang="en-US" dirty="0"/>
              <a:t>data loading; and it offers scalable execution on large clusters and in the cloud.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95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Revolving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cases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move</a:t>
            </a:r>
            <a:r>
              <a:rPr lang="zh-CN" altLang="en-US" dirty="0" smtClean="0"/>
              <a:t> </a:t>
            </a:r>
            <a:r>
              <a:rPr lang="en-US" altLang="zh-CN" dirty="0" smtClean="0"/>
              <a:t>beyond</a:t>
            </a:r>
            <a:r>
              <a:rPr lang="zh-CN" altLang="en-US" dirty="0" smtClean="0"/>
              <a:t> </a:t>
            </a:r>
            <a:r>
              <a:rPr lang="en-US" altLang="zh-CN" dirty="0" smtClean="0"/>
              <a:t>batch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require</a:t>
            </a:r>
            <a:r>
              <a:rPr lang="zh-CN" altLang="en-US" dirty="0" smtClean="0"/>
              <a:t> </a:t>
            </a:r>
            <a:r>
              <a:rPr lang="en-US" altLang="zh-CN" dirty="0" smtClean="0"/>
              <a:t>fast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ingestion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low-latency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6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24376"/>
            <a:ext cx="11963400" cy="4439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introduction of a distinct layer that </a:t>
            </a:r>
            <a:r>
              <a:rPr lang="en-US" sz="3200" b="1" dirty="0"/>
              <a:t>accepts arbitrarily complex DAGs</a:t>
            </a:r>
            <a:r>
              <a:rPr lang="en-US" sz="3200" dirty="0"/>
              <a:t> of second-order functions that </a:t>
            </a:r>
            <a:r>
              <a:rPr lang="en-US" sz="3200" b="1" dirty="0"/>
              <a:t>wrap arbitrary user code</a:t>
            </a:r>
            <a:r>
              <a:rPr lang="en-US" sz="3200" dirty="0"/>
              <a:t>, and the ability to </a:t>
            </a:r>
            <a:r>
              <a:rPr lang="en-US" sz="3200" b="1" dirty="0"/>
              <a:t>optimize </a:t>
            </a:r>
            <a:r>
              <a:rPr lang="en-US" sz="3200" dirty="0"/>
              <a:t>such programs toward different physical execution strategies is one central aspect that differentiates the Stratosphere stack from other </a:t>
            </a:r>
            <a:r>
              <a:rPr lang="en-US" sz="3200" dirty="0" smtClean="0"/>
              <a:t>systems</a:t>
            </a:r>
            <a:r>
              <a:rPr lang="en-US" altLang="zh-CN" sz="3200" dirty="0" smtClean="0"/>
              <a:t>.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92719" y="181818"/>
            <a:ext cx="7659624" cy="697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</a:t>
            </a:r>
            <a:r>
              <a:rPr lang="en-US" dirty="0" smtClean="0"/>
              <a:t> System architecture</a:t>
            </a:r>
          </a:p>
        </p:txBody>
      </p:sp>
    </p:spTree>
    <p:extLst>
      <p:ext uri="{BB962C8B-B14F-4D97-AF65-F5344CB8AC3E}">
        <p14:creationId xmlns:p14="http://schemas.microsoft.com/office/powerpoint/2010/main" val="77147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996" y="578716"/>
            <a:ext cx="10515600" cy="6279284"/>
          </a:xfrm>
        </p:spPr>
        <p:txBody>
          <a:bodyPr>
            <a:normAutofit/>
          </a:bodyPr>
          <a:lstStyle/>
          <a:p>
            <a:r>
              <a:rPr lang="en-US" dirty="0" err="1" smtClean="0"/>
              <a:t>Sopremo</a:t>
            </a:r>
            <a:endParaRPr lang="en-US" dirty="0" smtClean="0"/>
          </a:p>
          <a:p>
            <a:pPr lvl="1"/>
            <a:r>
              <a:rPr lang="en-US" sz="2800" dirty="0" smtClean="0"/>
              <a:t>A </a:t>
            </a:r>
            <a:r>
              <a:rPr lang="en-US" sz="2800" dirty="0" err="1"/>
              <a:t>S</a:t>
            </a:r>
            <a:r>
              <a:rPr lang="en-US" sz="2800" dirty="0" err="1" smtClean="0"/>
              <a:t>opremo</a:t>
            </a:r>
            <a:r>
              <a:rPr lang="en-US" sz="2800" dirty="0" smtClean="0"/>
              <a:t> program consists of logical operators connected in a DAG,</a:t>
            </a:r>
          </a:p>
          <a:p>
            <a:pPr lvl="1"/>
            <a:r>
              <a:rPr lang="en-US" sz="2800" dirty="0" smtClean="0"/>
              <a:t>Written in Meteor script, a </a:t>
            </a:r>
            <a:r>
              <a:rPr lang="en-US" sz="2800" dirty="0" err="1" smtClean="0"/>
              <a:t>quey</a:t>
            </a:r>
            <a:r>
              <a:rPr lang="en-US" sz="2800" dirty="0" smtClean="0"/>
              <a:t> language that uses a JSON like data model to support processing semi-structured and unstructured data</a:t>
            </a:r>
          </a:p>
          <a:p>
            <a:pPr lvl="1"/>
            <a:r>
              <a:rPr lang="en-US" sz="2800" dirty="0" smtClean="0"/>
              <a:t>Meteor is highlighted by extensibility and rich semantics</a:t>
            </a:r>
          </a:p>
          <a:p>
            <a:pPr lvl="1"/>
            <a:r>
              <a:rPr lang="en-US" sz="2800" dirty="0" smtClean="0"/>
              <a:t>Automatic optimization at compile time</a:t>
            </a:r>
          </a:p>
          <a:p>
            <a:pPr lvl="1"/>
            <a:r>
              <a:rPr lang="en-US" sz="2800" dirty="0" smtClean="0"/>
              <a:t>Meteor script -&gt;</a:t>
            </a:r>
            <a:r>
              <a:rPr lang="en-US" sz="2800" dirty="0" err="1" smtClean="0"/>
              <a:t>Sopremo</a:t>
            </a:r>
            <a:r>
              <a:rPr lang="en-US" sz="2800" dirty="0" smtClean="0"/>
              <a:t> compiler -&gt; operator plan</a:t>
            </a:r>
          </a:p>
          <a:p>
            <a:pPr lvl="1"/>
            <a:r>
              <a:rPr lang="en-US" sz="2800" dirty="0" smtClean="0"/>
              <a:t>The compiler can also derive properties of the plan , later useful for optimization in PACT 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38200" y="-419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</a:t>
            </a:r>
            <a:r>
              <a:rPr lang="en-US" dirty="0" smtClean="0"/>
              <a:t> System architecture</a:t>
            </a:r>
          </a:p>
        </p:txBody>
      </p:sp>
    </p:spTree>
    <p:extLst>
      <p:ext uri="{BB962C8B-B14F-4D97-AF65-F5344CB8AC3E}">
        <p14:creationId xmlns:p14="http://schemas.microsoft.com/office/powerpoint/2010/main" val="249986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996" y="578716"/>
            <a:ext cx="10515600" cy="6279284"/>
          </a:xfrm>
        </p:spPr>
        <p:txBody>
          <a:bodyPr>
            <a:normAutofit/>
          </a:bodyPr>
          <a:lstStyle/>
          <a:p>
            <a:r>
              <a:rPr lang="en-US" dirty="0" smtClean="0"/>
              <a:t>PACT</a:t>
            </a:r>
          </a:p>
          <a:p>
            <a:pPr lvl="1"/>
            <a:r>
              <a:rPr lang="en-US" dirty="0" smtClean="0"/>
              <a:t>The output of </a:t>
            </a:r>
            <a:r>
              <a:rPr lang="en-US" dirty="0" err="1" smtClean="0"/>
              <a:t>Sopremo</a:t>
            </a:r>
            <a:r>
              <a:rPr lang="en-US" dirty="0" smtClean="0"/>
              <a:t> is the input to PACT layer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PACT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programming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built</a:t>
            </a:r>
            <a:r>
              <a:rPr lang="zh-CN" altLang="en-US" dirty="0" smtClean="0"/>
              <a:t> </a:t>
            </a:r>
            <a:r>
              <a:rPr lang="en-US" altLang="zh-CN" dirty="0" smtClean="0"/>
              <a:t>upon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idea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second-order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functions,</a:t>
            </a:r>
            <a:r>
              <a:rPr lang="zh-CN" altLang="en-US" dirty="0" smtClean="0"/>
              <a:t> </a:t>
            </a:r>
            <a:r>
              <a:rPr lang="en-US" altLang="zh-CN" dirty="0" smtClean="0"/>
              <a:t>called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PACTs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PACT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provides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certain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guarantees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what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subsets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input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will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together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First-order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invoked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runtime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subsets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way,</a:t>
            </a:r>
            <a:r>
              <a:rPr lang="zh-CN" altLang="en-US" dirty="0" smtClean="0"/>
              <a:t> </a:t>
            </a:r>
            <a:r>
              <a:rPr lang="en-US" altLang="zh-CN" dirty="0" smtClean="0"/>
              <a:t>UDFs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written(generated)</a:t>
            </a:r>
            <a:r>
              <a:rPr lang="zh-CN" altLang="en-US" dirty="0" smtClean="0"/>
              <a:t> </a:t>
            </a:r>
            <a:r>
              <a:rPr lang="en-US" altLang="zh-CN" dirty="0" smtClean="0"/>
              <a:t>independently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parallelism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strategies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shipping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reorganization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PACTs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assembled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form</a:t>
            </a:r>
            <a:r>
              <a:rPr lang="zh-CN" altLang="en-US" dirty="0" smtClean="0"/>
              <a:t> </a:t>
            </a:r>
            <a:r>
              <a:rPr lang="en-US" altLang="zh-CN" dirty="0" smtClean="0"/>
              <a:t>arbitrary</a:t>
            </a:r>
            <a:r>
              <a:rPr lang="zh-CN" altLang="en-US" dirty="0" smtClean="0"/>
              <a:t> </a:t>
            </a:r>
            <a:r>
              <a:rPr lang="en-US" altLang="zh-CN" dirty="0" smtClean="0"/>
              <a:t>DAGs.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just</a:t>
            </a:r>
            <a:r>
              <a:rPr lang="zh-CN" altLang="en-US" dirty="0" smtClean="0"/>
              <a:t> </a:t>
            </a:r>
            <a:r>
              <a:rPr lang="en-US" altLang="zh-CN" dirty="0" smtClean="0"/>
              <a:t>pipelines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jobs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MapReduce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PACT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programs</a:t>
            </a:r>
            <a:r>
              <a:rPr lang="zh-CN" altLang="en-US" dirty="0" smtClean="0"/>
              <a:t> </a:t>
            </a:r>
            <a:r>
              <a:rPr lang="en-US" altLang="zh-CN" dirty="0" smtClean="0"/>
              <a:t>do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define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second-order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functions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enforced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runtime.</a:t>
            </a:r>
            <a:r>
              <a:rPr lang="zh-CN" altLang="en-US" dirty="0" smtClean="0"/>
              <a:t> </a:t>
            </a:r>
            <a:r>
              <a:rPr lang="en-US" altLang="zh-CN" dirty="0" smtClean="0"/>
              <a:t>E.g.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partitioning,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shipping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grouping.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cost-based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optimizer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contained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layer,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computes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alternative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execution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plans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choose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preferable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Info</a:t>
            </a:r>
            <a:r>
              <a:rPr lang="zh-CN" altLang="en-US" dirty="0" smtClean="0"/>
              <a:t> </a:t>
            </a:r>
            <a:r>
              <a:rPr lang="en-US" altLang="zh-CN" dirty="0"/>
              <a:t>s</a:t>
            </a:r>
            <a:r>
              <a:rPr lang="en-US" altLang="zh-CN" dirty="0" smtClean="0"/>
              <a:t>ources:</a:t>
            </a:r>
            <a:r>
              <a:rPr lang="zh-CN" altLang="en-US" dirty="0" smtClean="0"/>
              <a:t> </a:t>
            </a:r>
            <a:r>
              <a:rPr lang="en-US" altLang="zh-CN" dirty="0" smtClean="0"/>
              <a:t>code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annotations,</a:t>
            </a:r>
            <a:r>
              <a:rPr lang="zh-CN" altLang="en-US" dirty="0" smtClean="0"/>
              <a:t> </a:t>
            </a:r>
            <a:r>
              <a:rPr lang="en-US" altLang="zh-CN" dirty="0" smtClean="0"/>
              <a:t>cluster’s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resource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manager,</a:t>
            </a:r>
            <a:r>
              <a:rPr lang="zh-CN" altLang="en-US" dirty="0" smtClean="0"/>
              <a:t> </a:t>
            </a:r>
            <a:r>
              <a:rPr lang="en-US" altLang="zh-CN" dirty="0" smtClean="0"/>
              <a:t>runtime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statistics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previous</a:t>
            </a:r>
            <a:r>
              <a:rPr lang="zh-CN" altLang="en-US" dirty="0" smtClean="0"/>
              <a:t> </a:t>
            </a:r>
            <a:r>
              <a:rPr lang="en-US" altLang="zh-CN" dirty="0" smtClean="0"/>
              <a:t>jobs.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Details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discussed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Sects.</a:t>
            </a:r>
            <a:r>
              <a:rPr lang="zh-CN" altLang="en-US" dirty="0" smtClean="0"/>
              <a:t> </a:t>
            </a:r>
            <a:r>
              <a:rPr lang="en-US" altLang="zh-CN" dirty="0" smtClean="0"/>
              <a:t>5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6.</a:t>
            </a:r>
            <a:endParaRPr lang="zh-CN" altLang="en-US" dirty="0" smtClean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38200" y="-4322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</a:t>
            </a:r>
            <a:r>
              <a:rPr lang="en-US" dirty="0" smtClean="0"/>
              <a:t> System architecture</a:t>
            </a:r>
          </a:p>
        </p:txBody>
      </p:sp>
    </p:spTree>
    <p:extLst>
      <p:ext uri="{BB962C8B-B14F-4D97-AF65-F5344CB8AC3E}">
        <p14:creationId xmlns:p14="http://schemas.microsoft.com/office/powerpoint/2010/main" val="197103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98" y="878775"/>
            <a:ext cx="10515600" cy="5979225"/>
          </a:xfrm>
        </p:spPr>
        <p:txBody>
          <a:bodyPr>
            <a:normAutofit/>
          </a:bodyPr>
          <a:lstStyle/>
          <a:p>
            <a:r>
              <a:rPr lang="en-US" dirty="0" smtClean="0"/>
              <a:t>PACT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Compiler’s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output: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parallel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flow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program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Nephele</a:t>
            </a:r>
            <a:endParaRPr lang="zh-CN" altLang="en-US" dirty="0" smtClean="0"/>
          </a:p>
          <a:p>
            <a:r>
              <a:rPr lang="en-US" altLang="zh-CN" dirty="0" err="1" smtClean="0"/>
              <a:t>Nephele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Stratosphere’s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parallel</a:t>
            </a:r>
            <a:r>
              <a:rPr lang="zh-CN" altLang="en-US" dirty="0" smtClean="0"/>
              <a:t> </a:t>
            </a:r>
            <a:r>
              <a:rPr lang="en-US" altLang="zh-CN" dirty="0" smtClean="0"/>
              <a:t>execution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engine</a:t>
            </a:r>
            <a:endParaRPr lang="zh-CN" altLang="en-US" dirty="0" smtClean="0"/>
          </a:p>
          <a:p>
            <a:r>
              <a:rPr lang="en-US" altLang="zh-CN" dirty="0" err="1" smtClean="0"/>
              <a:t>Nephele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 smtClean="0"/>
              <a:t>program(Job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Graph)</a:t>
            </a:r>
            <a:endParaRPr lang="en-US" dirty="0" smtClean="0"/>
          </a:p>
          <a:p>
            <a:pPr lvl="1"/>
            <a:r>
              <a:rPr lang="en-US" altLang="zh-CN" dirty="0" smtClean="0"/>
              <a:t>Vertices:</a:t>
            </a:r>
            <a:r>
              <a:rPr lang="zh-CN" altLang="en-US" dirty="0" smtClean="0"/>
              <a:t> </a:t>
            </a:r>
            <a:r>
              <a:rPr lang="en-US" altLang="zh-CN" dirty="0" smtClean="0"/>
              <a:t>individual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tasks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Edges: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flows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Contains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concrete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execution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strategy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Degree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parallelism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vertex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Instructions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partitioning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Co-location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vertices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runtime</a:t>
            </a:r>
            <a:endParaRPr lang="zh-CN" altLang="en-US" dirty="0" smtClean="0"/>
          </a:p>
          <a:p>
            <a:r>
              <a:rPr lang="en-US" altLang="zh-CN" dirty="0" smtClean="0"/>
              <a:t>During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execution,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Nephele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collect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various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statistics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task</a:t>
            </a:r>
            <a:endParaRPr lang="zh-CN" altLang="en-US" dirty="0" smtClean="0"/>
          </a:p>
          <a:p>
            <a:pPr lvl="1"/>
            <a:r>
              <a:rPr lang="en-US" altLang="zh-CN" dirty="0"/>
              <a:t>S</a:t>
            </a:r>
            <a:r>
              <a:rPr lang="en-US" altLang="zh-CN" dirty="0" smtClean="0"/>
              <a:t>tored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inside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Nephele’s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master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accessed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PACT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compiler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refine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optimization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subsequent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execution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task</a:t>
            </a:r>
            <a:endParaRPr lang="zh-CN" altLang="en-US" dirty="0" smtClean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63600" y="-102061"/>
            <a:ext cx="10452100" cy="112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</a:t>
            </a:r>
            <a:r>
              <a:rPr lang="en-US" dirty="0" smtClean="0"/>
              <a:t> System architecture</a:t>
            </a:r>
          </a:p>
        </p:txBody>
      </p:sp>
    </p:spTree>
    <p:extLst>
      <p:ext uri="{BB962C8B-B14F-4D97-AF65-F5344CB8AC3E}">
        <p14:creationId xmlns:p14="http://schemas.microsoft.com/office/powerpoint/2010/main" val="337833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6000"/>
          </a:xfrm>
        </p:spPr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Meteor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016000"/>
            <a:ext cx="4752458" cy="55626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3.1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Structured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anlysis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en-US" dirty="0" smtClean="0"/>
              <a:t>‘$’ means a data set</a:t>
            </a:r>
          </a:p>
          <a:p>
            <a:r>
              <a:rPr lang="en-US" dirty="0" smtClean="0"/>
              <a:t>Intermediate</a:t>
            </a:r>
          </a:p>
          <a:p>
            <a:r>
              <a:rPr lang="en-US" dirty="0" smtClean="0"/>
              <a:t>Or materialized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Each operator invocation is followed by a list of inputs and a set of operator properties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0"/>
            <a:ext cx="6283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0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2611</Words>
  <Application>Microsoft Macintosh PowerPoint</Application>
  <PresentationFormat>Widescreen</PresentationFormat>
  <Paragraphs>270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Calibri</vt:lpstr>
      <vt:lpstr>Calibri Light</vt:lpstr>
      <vt:lpstr>等线</vt:lpstr>
      <vt:lpstr>等线 Light</vt:lpstr>
      <vt:lpstr>Arial</vt:lpstr>
      <vt:lpstr>Office Theme</vt:lpstr>
      <vt:lpstr>The stratosphere platform for big data analytics</vt:lpstr>
      <vt:lpstr>1 Introduction</vt:lpstr>
      <vt:lpstr>1 Introduction</vt:lpstr>
      <vt:lpstr>PowerPoint Presentation</vt:lpstr>
      <vt:lpstr>PowerPoint Presentation</vt:lpstr>
      <vt:lpstr>2 System architecture</vt:lpstr>
      <vt:lpstr>2 System architecture</vt:lpstr>
      <vt:lpstr>2 System architecture</vt:lpstr>
      <vt:lpstr>3 Meteor Examples</vt:lpstr>
      <vt:lpstr>3 Meteor Examples</vt:lpstr>
      <vt:lpstr>PowerPoint Presentation</vt:lpstr>
      <vt:lpstr>PowerPoint Presentation</vt:lpstr>
      <vt:lpstr>4 Extensibility in Stratosphere’s operator model</vt:lpstr>
      <vt:lpstr>4 Extensibility in Stratosphere’s operator model</vt:lpstr>
      <vt:lpstr>4 Extensibility in Stratosphere’s operator model</vt:lpstr>
      <vt:lpstr>5 Model for parallel programming</vt:lpstr>
      <vt:lpstr>5 Model for parallel programming</vt:lpstr>
      <vt:lpstr>PowerPoint Presentation</vt:lpstr>
      <vt:lpstr>5 Model for parallel programming</vt:lpstr>
      <vt:lpstr>PowerPoint Presentation</vt:lpstr>
      <vt:lpstr>PowerPoint Presentation</vt:lpstr>
      <vt:lpstr>PowerPoint Presentation</vt:lpstr>
      <vt:lpstr>PowerPoint Presentation</vt:lpstr>
      <vt:lpstr>6.2 Operator reordering</vt:lpstr>
      <vt:lpstr>6.2 Operator reordering</vt:lpstr>
      <vt:lpstr>6.3 Physical optimization</vt:lpstr>
      <vt:lpstr>PowerPoint Presentation</vt:lpstr>
      <vt:lpstr>6.3 Physical optimization</vt:lpstr>
      <vt:lpstr>6.3 Physical optimization</vt:lpstr>
      <vt:lpstr>6.3 Physical optimization</vt:lpstr>
      <vt:lpstr>6.3 Physical optimization</vt:lpstr>
      <vt:lpstr>7 Parallel dataflow execution</vt:lpstr>
      <vt:lpstr>PowerPoint Presentation</vt:lpstr>
      <vt:lpstr>7.1 Tasks, channels and scheduling</vt:lpstr>
      <vt:lpstr>7.2 Fault Tolerance</vt:lpstr>
      <vt:lpstr>7.3 Runtime operators</vt:lpstr>
      <vt:lpstr>PowerPoint Presentation</vt:lpstr>
      <vt:lpstr>8 Experiments</vt:lpstr>
      <vt:lpstr>PowerPoint Presentation</vt:lpstr>
      <vt:lpstr>PowerPoint Presentation</vt:lpstr>
      <vt:lpstr>Ongoing work</vt:lpstr>
      <vt:lpstr>Conclusion</vt:lpstr>
      <vt:lpstr>Future work</vt:lpstr>
    </vt:vector>
  </TitlesOfParts>
  <Company>CUHK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7.2Fault Tolerance</dc:title>
  <dc:creator>aastudent</dc:creator>
  <cp:lastModifiedBy>Microsoft Office User</cp:lastModifiedBy>
  <cp:revision>47</cp:revision>
  <dcterms:created xsi:type="dcterms:W3CDTF">2017-04-19T09:09:52Z</dcterms:created>
  <dcterms:modified xsi:type="dcterms:W3CDTF">2017-04-21T04:44:49Z</dcterms:modified>
</cp:coreProperties>
</file>