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CA7D9-AE64-4FFE-98E2-BAA1A019AB7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CN"/>
        </a:p>
      </dgm:t>
    </dgm:pt>
    <dgm:pt modelId="{B069884D-7C55-4A6A-A236-2813D47BA31A}">
      <dgm:prSet phldrT="[Text]"/>
      <dgm:spPr/>
      <dgm:t>
        <a:bodyPr/>
        <a:lstStyle/>
        <a:p>
          <a:r>
            <a:rPr lang="en-US" altLang="zh-CN" dirty="0"/>
            <a:t>Subgraph on a device</a:t>
          </a:r>
        </a:p>
      </dgm:t>
    </dgm:pt>
    <dgm:pt modelId="{EDFFC80F-99D9-4990-B0B9-A05799C2AF9B}" type="parTrans" cxnId="{F5388367-958B-4BBE-9D6A-03E75791EA05}">
      <dgm:prSet/>
      <dgm:spPr/>
      <dgm:t>
        <a:bodyPr/>
        <a:lstStyle/>
        <a:p>
          <a:endParaRPr lang="en-US" altLang="zh-CN"/>
        </a:p>
      </dgm:t>
    </dgm:pt>
    <dgm:pt modelId="{84F8DC38-1EBF-4EE0-B3EC-2CD44F5938E8}" type="sibTrans" cxnId="{F5388367-958B-4BBE-9D6A-03E75791EA05}">
      <dgm:prSet/>
      <dgm:spPr/>
      <dgm:t>
        <a:bodyPr/>
        <a:lstStyle/>
        <a:p>
          <a:endParaRPr lang="en-US" altLang="zh-CN"/>
        </a:p>
      </dgm:t>
    </dgm:pt>
    <dgm:pt modelId="{D8E8DB13-DEB7-4D18-8A73-ED4F54B066E2}">
      <dgm:prSet phldrT="[Text]"/>
      <dgm:spPr/>
      <dgm:t>
        <a:bodyPr/>
        <a:lstStyle/>
        <a:p>
          <a:r>
            <a:rPr lang="en-US" altLang="zh-CN" dirty="0"/>
            <a:t>Subgraph on another device</a:t>
          </a:r>
        </a:p>
      </dgm:t>
    </dgm:pt>
    <dgm:pt modelId="{110A2173-B160-4A4D-AC56-10926EA8872C}" type="parTrans" cxnId="{3614B769-6600-426A-AA03-E306F4AF9B00}">
      <dgm:prSet/>
      <dgm:spPr/>
      <dgm:t>
        <a:bodyPr/>
        <a:lstStyle/>
        <a:p>
          <a:endParaRPr lang="en-US" altLang="zh-CN"/>
        </a:p>
      </dgm:t>
    </dgm:pt>
    <dgm:pt modelId="{C367F1A3-75F3-4186-8E1F-887B01C25996}" type="sibTrans" cxnId="{3614B769-6600-426A-AA03-E306F4AF9B00}">
      <dgm:prSet/>
      <dgm:spPr/>
      <dgm:t>
        <a:bodyPr/>
        <a:lstStyle/>
        <a:p>
          <a:endParaRPr lang="en-US" altLang="zh-CN"/>
        </a:p>
      </dgm:t>
    </dgm:pt>
    <dgm:pt modelId="{0CFA8299-EB41-412C-9934-DF175B393B3E}" type="pres">
      <dgm:prSet presAssocID="{885CA7D9-AE64-4FFE-98E2-BAA1A019AB73}" presName="Name0" presStyleCnt="0">
        <dgm:presLayoutVars>
          <dgm:dir/>
          <dgm:resizeHandles val="exact"/>
        </dgm:presLayoutVars>
      </dgm:prSet>
      <dgm:spPr/>
    </dgm:pt>
    <dgm:pt modelId="{4BE3B05C-F5D6-4E19-9249-261AA3B07746}" type="pres">
      <dgm:prSet presAssocID="{B069884D-7C55-4A6A-A236-2813D47BA31A}" presName="node" presStyleLbl="node1" presStyleIdx="0" presStyleCnt="2" custRadScaleRad="296909" custRadScaleInc="-78757">
        <dgm:presLayoutVars>
          <dgm:bulletEnabled val="1"/>
        </dgm:presLayoutVars>
      </dgm:prSet>
      <dgm:spPr/>
    </dgm:pt>
    <dgm:pt modelId="{FA167586-7415-49D2-B13E-BF84E34B6C1E}" type="pres">
      <dgm:prSet presAssocID="{84F8DC38-1EBF-4EE0-B3EC-2CD44F5938E8}" presName="sibTrans" presStyleLbl="sibTrans2D1" presStyleIdx="0" presStyleCnt="2"/>
      <dgm:spPr/>
    </dgm:pt>
    <dgm:pt modelId="{DD7AF15B-52AF-411D-A52A-FF74E4FC5368}" type="pres">
      <dgm:prSet presAssocID="{84F8DC38-1EBF-4EE0-B3EC-2CD44F5938E8}" presName="connectorText" presStyleLbl="sibTrans2D1" presStyleIdx="0" presStyleCnt="2"/>
      <dgm:spPr/>
    </dgm:pt>
    <dgm:pt modelId="{2BF9C3C8-A953-4D40-8C03-73217F01DFEA}" type="pres">
      <dgm:prSet presAssocID="{D8E8DB13-DEB7-4D18-8A73-ED4F54B066E2}" presName="node" presStyleLbl="node1" presStyleIdx="1" presStyleCnt="2" custRadScaleRad="228705" custRadScaleInc="-129267">
        <dgm:presLayoutVars>
          <dgm:bulletEnabled val="1"/>
        </dgm:presLayoutVars>
      </dgm:prSet>
      <dgm:spPr/>
    </dgm:pt>
    <dgm:pt modelId="{0996FD1E-B117-4EE3-966D-F5BD4EB8339C}" type="pres">
      <dgm:prSet presAssocID="{C367F1A3-75F3-4186-8E1F-887B01C25996}" presName="sibTrans" presStyleLbl="sibTrans2D1" presStyleIdx="1" presStyleCnt="2"/>
      <dgm:spPr/>
    </dgm:pt>
    <dgm:pt modelId="{35DFE7D1-4678-426D-BC75-F5576AB9D41C}" type="pres">
      <dgm:prSet presAssocID="{C367F1A3-75F3-4186-8E1F-887B01C25996}" presName="connectorText" presStyleLbl="sibTrans2D1" presStyleIdx="1" presStyleCnt="2"/>
      <dgm:spPr/>
    </dgm:pt>
  </dgm:ptLst>
  <dgm:cxnLst>
    <dgm:cxn modelId="{12BCD817-7903-4FEC-9597-F2B9E175DE93}" type="presOf" srcId="{84F8DC38-1EBF-4EE0-B3EC-2CD44F5938E8}" destId="{DD7AF15B-52AF-411D-A52A-FF74E4FC5368}" srcOrd="1" destOrd="0" presId="urn:microsoft.com/office/officeart/2005/8/layout/cycle7"/>
    <dgm:cxn modelId="{4B3750E2-6FE8-4CCC-B1AF-3105636E073E}" type="presOf" srcId="{D8E8DB13-DEB7-4D18-8A73-ED4F54B066E2}" destId="{2BF9C3C8-A953-4D40-8C03-73217F01DFEA}" srcOrd="0" destOrd="0" presId="urn:microsoft.com/office/officeart/2005/8/layout/cycle7"/>
    <dgm:cxn modelId="{F5388367-958B-4BBE-9D6A-03E75791EA05}" srcId="{885CA7D9-AE64-4FFE-98E2-BAA1A019AB73}" destId="{B069884D-7C55-4A6A-A236-2813D47BA31A}" srcOrd="0" destOrd="0" parTransId="{EDFFC80F-99D9-4990-B0B9-A05799C2AF9B}" sibTransId="{84F8DC38-1EBF-4EE0-B3EC-2CD44F5938E8}"/>
    <dgm:cxn modelId="{8AE9B64F-6817-4A7B-ADC7-62F0E918A327}" type="presOf" srcId="{84F8DC38-1EBF-4EE0-B3EC-2CD44F5938E8}" destId="{FA167586-7415-49D2-B13E-BF84E34B6C1E}" srcOrd="0" destOrd="0" presId="urn:microsoft.com/office/officeart/2005/8/layout/cycle7"/>
    <dgm:cxn modelId="{B5D02222-8AB8-4204-A92F-D1F9062E3D11}" type="presOf" srcId="{B069884D-7C55-4A6A-A236-2813D47BA31A}" destId="{4BE3B05C-F5D6-4E19-9249-261AA3B07746}" srcOrd="0" destOrd="0" presId="urn:microsoft.com/office/officeart/2005/8/layout/cycle7"/>
    <dgm:cxn modelId="{C884A1F7-A2A4-4FAA-8018-13E2C004E543}" type="presOf" srcId="{C367F1A3-75F3-4186-8E1F-887B01C25996}" destId="{35DFE7D1-4678-426D-BC75-F5576AB9D41C}" srcOrd="1" destOrd="0" presId="urn:microsoft.com/office/officeart/2005/8/layout/cycle7"/>
    <dgm:cxn modelId="{EB763B37-3CE2-49A8-921F-89A2BE0AD5A6}" type="presOf" srcId="{885CA7D9-AE64-4FFE-98E2-BAA1A019AB73}" destId="{0CFA8299-EB41-412C-9934-DF175B393B3E}" srcOrd="0" destOrd="0" presId="urn:microsoft.com/office/officeart/2005/8/layout/cycle7"/>
    <dgm:cxn modelId="{3614B769-6600-426A-AA03-E306F4AF9B00}" srcId="{885CA7D9-AE64-4FFE-98E2-BAA1A019AB73}" destId="{D8E8DB13-DEB7-4D18-8A73-ED4F54B066E2}" srcOrd="1" destOrd="0" parTransId="{110A2173-B160-4A4D-AC56-10926EA8872C}" sibTransId="{C367F1A3-75F3-4186-8E1F-887B01C25996}"/>
    <dgm:cxn modelId="{CFAC8DE3-E9AE-4CAC-96A0-D00CDDD35166}" type="presOf" srcId="{C367F1A3-75F3-4186-8E1F-887B01C25996}" destId="{0996FD1E-B117-4EE3-966D-F5BD4EB8339C}" srcOrd="0" destOrd="0" presId="urn:microsoft.com/office/officeart/2005/8/layout/cycle7"/>
    <dgm:cxn modelId="{25BA2701-306E-4A43-AAFE-45C6F7888D64}" type="presParOf" srcId="{0CFA8299-EB41-412C-9934-DF175B393B3E}" destId="{4BE3B05C-F5D6-4E19-9249-261AA3B07746}" srcOrd="0" destOrd="0" presId="urn:microsoft.com/office/officeart/2005/8/layout/cycle7"/>
    <dgm:cxn modelId="{F0A3E2E5-15B9-4AF1-AAC8-D81C6AFA0FDF}" type="presParOf" srcId="{0CFA8299-EB41-412C-9934-DF175B393B3E}" destId="{FA167586-7415-49D2-B13E-BF84E34B6C1E}" srcOrd="1" destOrd="0" presId="urn:microsoft.com/office/officeart/2005/8/layout/cycle7"/>
    <dgm:cxn modelId="{99FBE0D9-9E73-448D-B370-9625CF87166D}" type="presParOf" srcId="{FA167586-7415-49D2-B13E-BF84E34B6C1E}" destId="{DD7AF15B-52AF-411D-A52A-FF74E4FC5368}" srcOrd="0" destOrd="0" presId="urn:microsoft.com/office/officeart/2005/8/layout/cycle7"/>
    <dgm:cxn modelId="{490F392F-CDAE-45C2-99CD-4C788EE025E9}" type="presParOf" srcId="{0CFA8299-EB41-412C-9934-DF175B393B3E}" destId="{2BF9C3C8-A953-4D40-8C03-73217F01DFEA}" srcOrd="2" destOrd="0" presId="urn:microsoft.com/office/officeart/2005/8/layout/cycle7"/>
    <dgm:cxn modelId="{ED871337-9884-4799-9782-9E02595BD6ED}" type="presParOf" srcId="{0CFA8299-EB41-412C-9934-DF175B393B3E}" destId="{0996FD1E-B117-4EE3-966D-F5BD4EB8339C}" srcOrd="3" destOrd="0" presId="urn:microsoft.com/office/officeart/2005/8/layout/cycle7"/>
    <dgm:cxn modelId="{E2B5E66B-E2EB-441B-8931-BAA4BBE68B01}" type="presParOf" srcId="{0996FD1E-B117-4EE3-966D-F5BD4EB8339C}" destId="{35DFE7D1-4678-426D-BC75-F5576AB9D4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3B05C-F5D6-4E19-9249-261AA3B07746}">
      <dsp:nvSpPr>
        <dsp:cNvPr id="0" name=""/>
        <dsp:cNvSpPr/>
      </dsp:nvSpPr>
      <dsp:spPr>
        <a:xfrm>
          <a:off x="2085344" y="23756"/>
          <a:ext cx="1481033" cy="740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Subgraph on a device</a:t>
          </a:r>
        </a:p>
      </dsp:txBody>
      <dsp:txXfrm>
        <a:off x="2107033" y="45445"/>
        <a:ext cx="1437655" cy="697138"/>
      </dsp:txXfrm>
    </dsp:sp>
    <dsp:sp modelId="{FA167586-7415-49D2-B13E-BF84E34B6C1E}">
      <dsp:nvSpPr>
        <dsp:cNvPr id="0" name=""/>
        <dsp:cNvSpPr/>
      </dsp:nvSpPr>
      <dsp:spPr>
        <a:xfrm rot="21580294">
          <a:off x="3832690" y="252546"/>
          <a:ext cx="2130666" cy="2591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100" kern="1200"/>
        </a:p>
      </dsp:txBody>
      <dsp:txXfrm>
        <a:off x="3910444" y="304382"/>
        <a:ext cx="1975158" cy="155508"/>
      </dsp:txXfrm>
    </dsp:sp>
    <dsp:sp modelId="{2BF9C3C8-A953-4D40-8C03-73217F01DFEA}">
      <dsp:nvSpPr>
        <dsp:cNvPr id="0" name=""/>
        <dsp:cNvSpPr/>
      </dsp:nvSpPr>
      <dsp:spPr>
        <a:xfrm>
          <a:off x="6229668" y="0"/>
          <a:ext cx="1481033" cy="740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Subgraph on another device</a:t>
          </a:r>
        </a:p>
      </dsp:txBody>
      <dsp:txXfrm>
        <a:off x="6251357" y="21689"/>
        <a:ext cx="1437655" cy="697138"/>
      </dsp:txXfrm>
    </dsp:sp>
    <dsp:sp modelId="{0996FD1E-B117-4EE3-966D-F5BD4EB8339C}">
      <dsp:nvSpPr>
        <dsp:cNvPr id="0" name=""/>
        <dsp:cNvSpPr/>
      </dsp:nvSpPr>
      <dsp:spPr>
        <a:xfrm rot="10780294">
          <a:off x="3832690" y="252546"/>
          <a:ext cx="2130666" cy="2591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100" kern="1200"/>
        </a:p>
      </dsp:txBody>
      <dsp:txXfrm rot="10800000">
        <a:off x="3910444" y="304382"/>
        <a:ext cx="1975158" cy="155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TensorFlow</a:t>
            </a:r>
            <a:r>
              <a:rPr lang="en-US" dirty="0"/>
              <a:t>– A system for large-scale machine learning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Weize Sun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control flow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uses Switch and Merge to control the conditional 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while loop is more complicated, and </a:t>
            </a:r>
            <a:r>
              <a:rPr lang="en-US" dirty="0" err="1"/>
              <a:t>TensorFlow</a:t>
            </a:r>
            <a:r>
              <a:rPr lang="en-US" dirty="0"/>
              <a:t> uses Enter, Exit, </a:t>
            </a:r>
            <a:r>
              <a:rPr lang="en-US" dirty="0" err="1"/>
              <a:t>NextIteration</a:t>
            </a:r>
            <a:r>
              <a:rPr lang="en-US" dirty="0"/>
              <a:t> operators to execute.</a:t>
            </a:r>
          </a:p>
          <a:p>
            <a:endParaRPr lang="en-US" dirty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72" t="37400" r="54134" b="31100"/>
          <a:stretch/>
        </p:blipFill>
        <p:spPr>
          <a:xfrm>
            <a:off x="3863752" y="2492896"/>
            <a:ext cx="2880320" cy="16001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71664" y="3573016"/>
            <a:ext cx="108012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79576" y="3311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Devices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14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natural language processing job, </a:t>
            </a:r>
            <a:r>
              <a:rPr lang="en-US" dirty="0" err="1"/>
              <a:t>TensorFlow</a:t>
            </a:r>
            <a:r>
              <a:rPr lang="en-US" dirty="0"/>
              <a:t> has to take over 10^9 parameters with a vocabulary of 800000 words. </a:t>
            </a:r>
          </a:p>
          <a:p>
            <a:r>
              <a:rPr lang="en-US" dirty="0" err="1"/>
              <a:t>TensorFlow</a:t>
            </a:r>
            <a:r>
              <a:rPr lang="en-US" dirty="0"/>
              <a:t> implements sparse embedding layers in the </a:t>
            </a:r>
            <a:r>
              <a:rPr lang="en-US" dirty="0" err="1"/>
              <a:t>TensorFlow</a:t>
            </a:r>
            <a:r>
              <a:rPr lang="en-US" dirty="0"/>
              <a:t> graph as a composition of primitive operations. (Which is the dynamic control flow mentioned before)</a:t>
            </a:r>
          </a:p>
          <a:p>
            <a:r>
              <a:rPr lang="en-US" dirty="0"/>
              <a:t>It is unlikely that tasks will fail so often that individual operations need fault tolerance. So Spark’s RDD helps less.</a:t>
            </a:r>
          </a:p>
          <a:p>
            <a:r>
              <a:rPr lang="en-US" dirty="0"/>
              <a:t>Many learning algorithms do not require strong consistency.</a:t>
            </a:r>
            <a:endParaRPr dirty="0"/>
          </a:p>
        </p:txBody>
      </p:sp>
      <p:pic>
        <p:nvPicPr>
          <p:cNvPr id="1026" name="Picture 2" descr="https://2.bp.blogspot.com/-w3EFnDuIyf4/V1KrbOK944I/AAAAAAAAFOk/BHszQSE-w5Q0i0aQEtIsuoaIclkaDuBowCLcB/s1600/rosenbrock-nag%2B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797152"/>
            <a:ext cx="1944216" cy="1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3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fault tolerance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implements user-level checkpointing for fault tolerance– Save writes one or more tensors to a checkpoint file, and Restore reads one or more tensors from a check point file.</a:t>
            </a:r>
            <a:endParaRPr dirty="0"/>
          </a:p>
          <a:p>
            <a:r>
              <a:rPr lang="en-US" dirty="0"/>
              <a:t>The checkpointing library does not attempt to produce consistent checkpoints, which is compatible with the relaxed guarantees of asynchronous SGD.</a:t>
            </a:r>
            <a:r>
              <a:rPr dirty="0"/>
              <a:t> </a:t>
            </a:r>
            <a:r>
              <a:rPr lang="en-US" dirty="0"/>
              <a:t>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75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replica coordination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alternatives in the synchronization model: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lang="en-US" dirty="0" err="1"/>
              <a:t>TensorFlow</a:t>
            </a:r>
            <a:r>
              <a:rPr lang="en-US" dirty="0"/>
              <a:t> implement backup workers, which is similar to </a:t>
            </a:r>
            <a:r>
              <a:rPr lang="en-US" dirty="0" err="1"/>
              <a:t>Mapreduce</a:t>
            </a:r>
            <a:r>
              <a:rPr lang="en-US" dirty="0"/>
              <a:t> backup tasks.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00" t="41600" r="13382" b="25850"/>
          <a:stretch/>
        </p:blipFill>
        <p:spPr>
          <a:xfrm>
            <a:off x="1847528" y="2276872"/>
            <a:ext cx="90364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69654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  <a:p>
            <a:r>
              <a:rPr lang="en-US" dirty="0"/>
              <a:t>A C API separates user-level code from the core runtime.</a:t>
            </a:r>
          </a:p>
          <a:p>
            <a:r>
              <a:rPr lang="en-US" dirty="0"/>
              <a:t>The distributed master translates user requests into execution across a set of tasks</a:t>
            </a:r>
            <a:endParaRPr dirty="0"/>
          </a:p>
          <a:p>
            <a:r>
              <a:rPr lang="en-US" dirty="0"/>
              <a:t>The dataflow executor in each task handles a request from the master and schedules the execution of the kernels that comprise a local subgraph.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t="38450" r="55316" b="17451"/>
          <a:stretch/>
        </p:blipFill>
        <p:spPr>
          <a:xfrm>
            <a:off x="1631504" y="1615668"/>
            <a:ext cx="3456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540552" cy="1143000"/>
          </a:xfrm>
        </p:spPr>
        <p:txBody>
          <a:bodyPr/>
          <a:lstStyle/>
          <a:p>
            <a:r>
              <a:rPr lang="en-US" dirty="0"/>
              <a:t>Evaluation 1: single machine benchmarks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imperative that scalability does not mask poor performance at small scales…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00" t="48950" r="51181" b="32150"/>
          <a:stretch/>
        </p:blipFill>
        <p:spPr>
          <a:xfrm>
            <a:off x="1524001" y="2558244"/>
            <a:ext cx="9144000" cy="2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540552" cy="1143000"/>
          </a:xfrm>
        </p:spPr>
        <p:txBody>
          <a:bodyPr/>
          <a:lstStyle/>
          <a:p>
            <a:r>
              <a:rPr lang="en-US" dirty="0"/>
              <a:t>Evaluation 2: synchronous replica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imperative that scalability does not mask poor performance at small scales…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11" t="42650" r="13973" b="22700"/>
          <a:stretch/>
        </p:blipFill>
        <p:spPr>
          <a:xfrm>
            <a:off x="1524000" y="2636912"/>
            <a:ext cx="91440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way to go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users have begun to chafe at the limitation of a static dataflow graph, especially for algorithms like deep reinforcement learning.</a:t>
            </a:r>
          </a:p>
          <a:p>
            <a:r>
              <a:rPr lang="en-US" dirty="0" err="1"/>
              <a:t>TensorFlow</a:t>
            </a:r>
            <a:r>
              <a:rPr lang="en-US" dirty="0"/>
              <a:t> has not yet worked out a suitable default policies that works well for </a:t>
            </a:r>
            <a:r>
              <a:rPr lang="en-US"/>
              <a:t>all users.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37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TensorFlow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Originated from Google </a:t>
            </a:r>
            <a:r>
              <a:rPr lang="en-US" dirty="0" err="1"/>
              <a:t>DistBelief</a:t>
            </a:r>
            <a:r>
              <a:rPr lang="en-US" dirty="0"/>
              <a:t>.</a:t>
            </a:r>
            <a:endParaRPr dirty="0"/>
          </a:p>
          <a:p>
            <a:r>
              <a:rPr lang="en-US" dirty="0"/>
              <a:t>Uses dataflow graphs to represent computation, shared states, </a:t>
            </a:r>
            <a:r>
              <a:rPr lang="en-US" u="sng" dirty="0"/>
              <a:t>and the operations that mutates that state</a:t>
            </a:r>
            <a:r>
              <a:rPr lang="en-US" dirty="0"/>
              <a:t>.</a:t>
            </a:r>
            <a:endParaRPr dirty="0"/>
          </a:p>
          <a:p>
            <a:r>
              <a:rPr lang="en-US" dirty="0"/>
              <a:t>This paper focuses on neural network training as a challenging system problem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system: </a:t>
            </a:r>
            <a:r>
              <a:rPr lang="en-US" dirty="0" err="1"/>
              <a:t>DistBelief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33650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DistBelief</a:t>
            </a:r>
            <a:r>
              <a:rPr lang="en-US" dirty="0"/>
              <a:t> adopts a parameter server architecture.</a:t>
            </a:r>
            <a:endParaRPr dirty="0"/>
          </a:p>
          <a:p>
            <a:r>
              <a:rPr lang="en-US" dirty="0"/>
              <a:t>A job comprises two disjoint sets of processes: worker process and parameter server process.</a:t>
            </a:r>
          </a:p>
          <a:p>
            <a:pPr lvl="1"/>
            <a:r>
              <a:rPr lang="en-US" dirty="0"/>
              <a:t>Worker processes</a:t>
            </a:r>
          </a:p>
          <a:p>
            <a:pPr lvl="2"/>
            <a:r>
              <a:rPr lang="en-US" dirty="0"/>
              <a:t>Stateless</a:t>
            </a:r>
          </a:p>
          <a:p>
            <a:pPr lvl="2"/>
            <a:r>
              <a:rPr lang="en-US" dirty="0"/>
              <a:t>Performs the bulk of computation when training a model</a:t>
            </a:r>
          </a:p>
          <a:p>
            <a:pPr lvl="1"/>
            <a:r>
              <a:rPr lang="en-US" dirty="0"/>
              <a:t>Parameter server process</a:t>
            </a:r>
          </a:p>
          <a:p>
            <a:pPr lvl="2"/>
            <a:r>
              <a:rPr lang="en-US" dirty="0" err="1"/>
              <a:t>Stateful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Maintain the current version of the model parameters</a:t>
            </a:r>
            <a:endParaRPr dirty="0"/>
          </a:p>
          <a:p>
            <a:r>
              <a:rPr lang="en-US" dirty="0" err="1"/>
              <a:t>DistBelief</a:t>
            </a:r>
            <a:r>
              <a:rPr lang="en-US" dirty="0"/>
              <a:t> is similar to Caffe’s:</a:t>
            </a:r>
          </a:p>
          <a:p>
            <a:pPr lvl="1"/>
            <a:r>
              <a:rPr lang="en-US" dirty="0"/>
              <a:t>User defines a neural network as a DAG</a:t>
            </a:r>
          </a:p>
          <a:p>
            <a:pPr lvl="1"/>
            <a:r>
              <a:rPr lang="en-US" dirty="0"/>
              <a:t>Terminate with a loss function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91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users want flexibility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DistBelief’s</a:t>
            </a:r>
            <a:r>
              <a:rPr lang="en-US" dirty="0"/>
              <a:t> layers are C++ classes, which maybe barrier for researcher seeking for new layer architectures.</a:t>
            </a:r>
            <a:endParaRPr dirty="0"/>
          </a:p>
          <a:p>
            <a:r>
              <a:rPr lang="en-US" dirty="0"/>
              <a:t>Researchers often want to experiment with new optimization models, but doing that in </a:t>
            </a:r>
            <a:r>
              <a:rPr lang="en-US" dirty="0" err="1"/>
              <a:t>DistBelief</a:t>
            </a:r>
            <a:r>
              <a:rPr lang="en-US" dirty="0"/>
              <a:t> involves modifying the parameter server implementation.</a:t>
            </a:r>
            <a:endParaRPr dirty="0"/>
          </a:p>
          <a:p>
            <a:r>
              <a:rPr lang="en-US" dirty="0" err="1"/>
              <a:t>DistBelief</a:t>
            </a:r>
            <a:r>
              <a:rPr lang="en-US" dirty="0"/>
              <a:t> workers follow a fixed </a:t>
            </a:r>
            <a:r>
              <a:rPr lang="en-US"/>
              <a:t>execution pattern. </a:t>
            </a:r>
            <a:r>
              <a:rPr lang="en-US" dirty="0"/>
              <a:t>This pattern works for training simple feed-forward neural networks, but fails for more advanced models, such as recurrent neural networks, which contain loops.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28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TensorFlow</a:t>
            </a:r>
            <a:r>
              <a:rPr lang="en-US" dirty="0"/>
              <a:t> and </a:t>
            </a:r>
            <a:r>
              <a:rPr lang="en-US" dirty="0" err="1"/>
              <a:t>DistBelief</a:t>
            </a:r>
            <a:r>
              <a:rPr lang="en-US" dirty="0"/>
              <a:t> use a dataflow for models. But </a:t>
            </a:r>
            <a:r>
              <a:rPr lang="en-US" dirty="0" err="1"/>
              <a:t>DistBelief</a:t>
            </a:r>
            <a:r>
              <a:rPr lang="en-US" dirty="0"/>
              <a:t> comprises relatively few complex “layers”, whereas the corresponding </a:t>
            </a:r>
            <a:r>
              <a:rPr lang="en-US" dirty="0" err="1"/>
              <a:t>TensorFlow</a:t>
            </a:r>
            <a:r>
              <a:rPr lang="en-US" dirty="0"/>
              <a:t> model represents individual mathematics operators as nodes.</a:t>
            </a:r>
            <a:endParaRPr dirty="0"/>
          </a:p>
          <a:p>
            <a:r>
              <a:rPr lang="en-US" dirty="0" err="1"/>
              <a:t>TensorFlow</a:t>
            </a:r>
            <a:r>
              <a:rPr lang="en-US" dirty="0"/>
              <a:t> adopts deferred execution, which has two phases:</a:t>
            </a:r>
          </a:p>
          <a:p>
            <a:pPr lvl="1"/>
            <a:r>
              <a:rPr lang="en-US" dirty="0"/>
              <a:t>The first phase defines the program as a symbolic dataflow graph.</a:t>
            </a:r>
          </a:p>
          <a:p>
            <a:pPr lvl="1"/>
            <a:r>
              <a:rPr lang="en-US" dirty="0"/>
              <a:t>The second phase executes an optimized version of the program.</a:t>
            </a:r>
            <a:endParaRPr dirty="0"/>
          </a:p>
          <a:p>
            <a:r>
              <a:rPr lang="en-US" dirty="0"/>
              <a:t>There is no such thing as a parameter server. On a cluster, we deploy </a:t>
            </a:r>
            <a:r>
              <a:rPr lang="en-US" dirty="0" err="1"/>
              <a:t>TensorFlow</a:t>
            </a:r>
            <a:r>
              <a:rPr lang="en-US" dirty="0"/>
              <a:t> as a set of tasks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82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execution model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differs from batch dataflow systems in two respects:</a:t>
            </a:r>
          </a:p>
          <a:p>
            <a:pPr lvl="1"/>
            <a:r>
              <a:rPr lang="en-US" dirty="0"/>
              <a:t>The model supports multiple concurrent executions on overlapping subgraphs of the overall graph.</a:t>
            </a:r>
          </a:p>
          <a:p>
            <a:pPr lvl="1"/>
            <a:r>
              <a:rPr lang="en-US" dirty="0"/>
              <a:t>Individual vertices may have mutable state that can be shared between different executions of the graph.</a:t>
            </a:r>
            <a:endParaRPr dirty="0"/>
          </a:p>
          <a:p>
            <a:r>
              <a:rPr lang="en-US" dirty="0"/>
              <a:t>Mutable state is crucial when training very large models, because it becomes possible to make in-place updates to very large parameters, and propagate those updates to parallel training steps as quickly as possible.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51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dataflow graph elements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</a:t>
                </a:r>
                <a:r>
                  <a:rPr lang="en-US" dirty="0" err="1"/>
                  <a:t>TensorFlow</a:t>
                </a:r>
                <a:r>
                  <a:rPr lang="en-US" dirty="0"/>
                  <a:t> graph, each vertex represents a unit of local computation, and each edge represents the output from, or input to, a vertex.</a:t>
                </a:r>
              </a:p>
              <a:p>
                <a:r>
                  <a:rPr lang="en-US" dirty="0"/>
                  <a:t>Tensor: In </a:t>
                </a:r>
                <a:r>
                  <a:rPr lang="en-US" dirty="0" err="1"/>
                  <a:t>TensorFlow</a:t>
                </a:r>
                <a:r>
                  <a:rPr lang="en-US" dirty="0"/>
                  <a:t>, we model all data as tensors(n-dimensional arrays) with the elements having one of a small number of primitive types.</a:t>
                </a:r>
              </a:p>
              <a:p>
                <a:pPr lvl="1"/>
                <a:r>
                  <a:rPr lang="en-US" dirty="0"/>
                  <a:t>All </a:t>
                </a:r>
                <a:r>
                  <a:rPr lang="en-US" dirty="0" err="1"/>
                  <a:t>TensorFlow</a:t>
                </a:r>
                <a:r>
                  <a:rPr lang="en-US" dirty="0"/>
                  <a:t> tensors are dense at the lowest level(easy for memory allocation).</a:t>
                </a: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ar-AE" altLang="zh-CN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endParaRPr lang="ar-AE" dirty="0"/>
              </a:p>
              <a:p>
                <a:r>
                  <a:rPr lang="en-US" dirty="0"/>
                  <a:t>Operation: An operation takes m &gt;= 0 tensors as input and produces n&gt;= 0 tensors as output. An operation has a type.</a:t>
                </a:r>
              </a:p>
              <a:p>
                <a:r>
                  <a:rPr lang="en-US" dirty="0"/>
                  <a:t>Variables(</a:t>
                </a:r>
                <a:r>
                  <a:rPr lang="en-US" dirty="0" err="1"/>
                  <a:t>stateful</a:t>
                </a:r>
                <a:r>
                  <a:rPr lang="en-US" dirty="0"/>
                  <a:t> operations): has no inputs, and produces a reference handle.</a:t>
                </a:r>
                <a:endParaRPr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29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and concurrent execution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API for executing a graph allows the client to specify declaratively the subgraph that should be executed.</a:t>
            </a:r>
          </a:p>
          <a:p>
            <a:r>
              <a:rPr lang="en-US" dirty="0"/>
              <a:t>By default, concurrent execution of a </a:t>
            </a:r>
            <a:r>
              <a:rPr lang="en-US" dirty="0" err="1"/>
              <a:t>TensorFlow</a:t>
            </a:r>
            <a:r>
              <a:rPr lang="en-US" dirty="0"/>
              <a:t> subgraph  run asynchronously with respect to one another. This asynchrony makes it straightforward to implement machine learning algorithms with weak consistency requirements.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1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execution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operation resides on a particular device, such as a CPU or GPU in a particular task. A device is responsible for executing a kernel for each operation assigned to it.</a:t>
            </a:r>
            <a:endParaRPr dirty="0"/>
          </a:p>
          <a:p>
            <a:r>
              <a:rPr lang="en-US" dirty="0"/>
              <a:t>A per-device subgraph for device d contains all of the operations that were assigned to d, with additional Send and </a:t>
            </a:r>
            <a:r>
              <a:rPr lang="en-US" dirty="0" err="1"/>
              <a:t>Recv</a:t>
            </a:r>
            <a:r>
              <a:rPr lang="en-US" dirty="0"/>
              <a:t> operations that replace edges across device boundaries.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2373350"/>
              </p:ext>
            </p:extLst>
          </p:nvPr>
        </p:nvGraphicFramePr>
        <p:xfrm>
          <a:off x="1271464" y="4243049"/>
          <a:ext cx="104411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47928" y="403642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Send &amp; </a:t>
            </a:r>
            <a:r>
              <a:rPr lang="en-US" altLang="zh-CN" dirty="0" err="1"/>
              <a:t>Recv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6327616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919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幼圆</vt:lpstr>
      <vt:lpstr>Arial</vt:lpstr>
      <vt:lpstr>Cambria Math</vt:lpstr>
      <vt:lpstr>Candara</vt:lpstr>
      <vt:lpstr>Consolas</vt:lpstr>
      <vt:lpstr>Tahoma</vt:lpstr>
      <vt:lpstr>Tech Computer 16x9</vt:lpstr>
      <vt:lpstr>TensorFlow– A system for large-scale machine learning</vt:lpstr>
      <vt:lpstr>Introduction to TensorFlow</vt:lpstr>
      <vt:lpstr>Previous system: DistBelief</vt:lpstr>
      <vt:lpstr>However, users want flexibility</vt:lpstr>
      <vt:lpstr>Design principles</vt:lpstr>
      <vt:lpstr>TensorFlow execution model</vt:lpstr>
      <vt:lpstr>TensorFlow dataflow graph elements</vt:lpstr>
      <vt:lpstr>Partial and concurrent execution</vt:lpstr>
      <vt:lpstr>Distributed execution</vt:lpstr>
      <vt:lpstr>Dynamic control flow</vt:lpstr>
      <vt:lpstr>Fault tolerance</vt:lpstr>
      <vt:lpstr>TensorFlow fault tolerance</vt:lpstr>
      <vt:lpstr>Synchronous replica coordination</vt:lpstr>
      <vt:lpstr>Implementation</vt:lpstr>
      <vt:lpstr>Evaluation 1: single machine benchmarks</vt:lpstr>
      <vt:lpstr>Evaluation 2: synchronous replica</vt:lpstr>
      <vt:lpstr>Further way to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2017-04-17T07:00:50Z</dcterms:created>
  <dcterms:modified xsi:type="dcterms:W3CDTF">2017-04-21T03:09:16Z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