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handoutMasterIdLst>
    <p:handoutMasterId r:id="rId13"/>
  </p:handoutMasterIdLst>
  <p:sldIdLst>
    <p:sldId id="256" r:id="rId3"/>
    <p:sldId id="265" r:id="rId4"/>
    <p:sldId id="272" r:id="rId5"/>
    <p:sldId id="276" r:id="rId6"/>
    <p:sldId id="277" r:id="rId7"/>
    <p:sldId id="278" r:id="rId8"/>
    <p:sldId id="279" r:id="rId9"/>
    <p:sldId id="280"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8" d="100"/>
          <a:sy n="68" d="100"/>
        </p:scale>
        <p:origin x="616" y="5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3/10/2017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3/10/2017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altLang="zh-CN"/>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altLang="zh-CN"/>
              <a:t>Click to edit Master title style</a:t>
            </a:r>
            <a:endParaRPr lang="en-US"/>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a:t>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C0096-1860-4642-9CD2-0079EA5E7CD1}" type="datetimeFigureOut">
              <a:rPr lang="en-US" smtClean="0"/>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altLang="zh-CN"/>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altLang="zh-CN"/>
              <a:t>Click to edit Master title style</a:t>
            </a:r>
            <a:endParaRPr lang="en-US"/>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ltLang="zh-CN"/>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800">
                <a:solidFill>
                  <a:schemeClr val="tx1">
                    <a:lumMod val="85000"/>
                  </a:schemeClr>
                </a:solidFill>
              </a:defRPr>
            </a:lvl1pPr>
          </a:lstStyle>
          <a:p>
            <a:fld id="{37CC0096-1860-4642-9CD2-0079EA5E7CD1}" type="datetimeFigureOut">
              <a:rPr lang="en-US"/>
              <a:pPr/>
              <a:t>3/10/2017</a:t>
            </a:fld>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800">
                <a:solidFill>
                  <a:schemeClr val="tx1">
                    <a:lumMod val="85000"/>
                  </a:schemeClr>
                </a:solidFill>
              </a:defRPr>
            </a:lvl1pPr>
          </a:lstStyle>
          <a:p>
            <a:endParaRPr/>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800">
                <a:solidFill>
                  <a:schemeClr val="tx1">
                    <a:lumMod val="85000"/>
                  </a:schemeClr>
                </a:solidFill>
              </a:defRPr>
            </a:lvl1pPr>
          </a:lstStyle>
          <a:p>
            <a:fld id="{E31375A4-56A4-47D6-9801-1991572033F7}" type="slidenum">
              <a:rPr/>
              <a:pPr/>
              <a:t>‹#›</a:t>
            </a:fld>
            <a:endParaRPr/>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atching_(graph_theory)"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Lloyd_Shapley" TargetMode="External"/><Relationship Id="rId2" Type="http://schemas.openxmlformats.org/officeDocument/2006/relationships/hyperlink" Target="https://en.wikipedia.org/wiki/David_Gale" TargetMode="External"/><Relationship Id="rId1" Type="http://schemas.openxmlformats.org/officeDocument/2006/relationships/slideLayout" Target="../slideLayouts/slideLayout6.xml"/><Relationship Id="rId4" Type="http://schemas.openxmlformats.org/officeDocument/2006/relationships/hyperlink" Target="https://en.wikipedia.org/wiki/Algorith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Apollo</a:t>
            </a:r>
            <a:endParaRPr dirty="0"/>
          </a:p>
        </p:txBody>
      </p:sp>
      <p:sp>
        <p:nvSpPr>
          <p:cNvPr id="3" name="Subtitle 2"/>
          <p:cNvSpPr>
            <a:spLocks noGrp="1"/>
          </p:cNvSpPr>
          <p:nvPr>
            <p:ph type="subTitle" idx="1"/>
          </p:nvPr>
        </p:nvSpPr>
        <p:spPr/>
        <p:txBody>
          <a:bodyPr/>
          <a:lstStyle/>
          <a:p>
            <a:r>
              <a:rPr lang="en-US" dirty="0"/>
              <a:t>Weize Sun, Mar.10</a:t>
            </a:r>
            <a:r>
              <a:rPr lang="en-US" baseline="30000" dirty="0"/>
              <a:t>th</a:t>
            </a:r>
            <a:r>
              <a:rPr lang="en-US" dirty="0"/>
              <a:t>, 2017</a:t>
            </a:r>
            <a:endParaRPr dirty="0"/>
          </a:p>
        </p:txBody>
      </p:sp>
    </p:spTree>
    <p:extLst>
      <p:ext uri="{BB962C8B-B14F-4D97-AF65-F5344CB8AC3E}">
        <p14:creationId xmlns:p14="http://schemas.microsoft.com/office/powerpoint/2010/main" val="24245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Index</a:t>
            </a:r>
            <a:endParaRPr dirty="0"/>
          </a:p>
        </p:txBody>
      </p:sp>
      <p:sp>
        <p:nvSpPr>
          <p:cNvPr id="14" name="Content Placeholder 13"/>
          <p:cNvSpPr>
            <a:spLocks noGrp="1"/>
          </p:cNvSpPr>
          <p:nvPr>
            <p:ph idx="1"/>
          </p:nvPr>
        </p:nvSpPr>
        <p:spPr/>
        <p:txBody>
          <a:bodyPr/>
          <a:lstStyle/>
          <a:p>
            <a:r>
              <a:rPr lang="en-US" dirty="0"/>
              <a:t>Stable Matching</a:t>
            </a:r>
            <a:endParaRPr dirty="0"/>
          </a:p>
          <a:p>
            <a:r>
              <a:rPr lang="en-US" dirty="0"/>
              <a:t>Token and Opportunistic Tasks</a:t>
            </a:r>
            <a:endParaRPr dirty="0"/>
          </a:p>
          <a:p>
            <a:r>
              <a:rPr lang="en-US" dirty="0"/>
              <a:t>YARN &amp; Apollo</a:t>
            </a:r>
            <a:endParaRPr dirty="0"/>
          </a:p>
        </p:txBody>
      </p:sp>
    </p:spTree>
    <p:extLst>
      <p:ext uri="{BB962C8B-B14F-4D97-AF65-F5344CB8AC3E}">
        <p14:creationId xmlns:p14="http://schemas.microsoft.com/office/powerpoint/2010/main" val="304282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Stable Matching</a:t>
            </a:r>
            <a:endParaRPr dirty="0"/>
          </a:p>
        </p:txBody>
      </p:sp>
      <p:sp>
        <p:nvSpPr>
          <p:cNvPr id="3" name="TextBox 2"/>
          <p:cNvSpPr txBox="1"/>
          <p:nvPr/>
        </p:nvSpPr>
        <p:spPr>
          <a:xfrm>
            <a:off x="1528144" y="1772816"/>
            <a:ext cx="9073008" cy="1754326"/>
          </a:xfrm>
          <a:prstGeom prst="rect">
            <a:avLst/>
          </a:prstGeom>
          <a:noFill/>
        </p:spPr>
        <p:txBody>
          <a:bodyPr wrap="square" rtlCol="0">
            <a:spAutoFit/>
          </a:bodyPr>
          <a:lstStyle/>
          <a:p>
            <a:r>
              <a:rPr lang="en-US" altLang="zh-CN" dirty="0"/>
              <a:t>A </a:t>
            </a:r>
            <a:r>
              <a:rPr lang="en-US" altLang="zh-CN" dirty="0">
                <a:hlinkClick r:id="rId2" tooltip="Matching (graph theory)"/>
              </a:rPr>
              <a:t>matching</a:t>
            </a:r>
            <a:r>
              <a:rPr lang="en-US" altLang="zh-CN" dirty="0"/>
              <a:t> is a mapping from the elements of one set to the elements of the other set. A matching is </a:t>
            </a:r>
            <a:r>
              <a:rPr lang="en-US" altLang="zh-CN" i="1" dirty="0"/>
              <a:t>not</a:t>
            </a:r>
            <a:r>
              <a:rPr lang="en-US" altLang="zh-CN" dirty="0"/>
              <a:t> stable if:</a:t>
            </a:r>
          </a:p>
          <a:p>
            <a:r>
              <a:rPr lang="en-US" altLang="zh-CN" dirty="0"/>
              <a:t>There is an element </a:t>
            </a:r>
            <a:r>
              <a:rPr lang="en-US" altLang="zh-CN" i="1" dirty="0"/>
              <a:t>A</a:t>
            </a:r>
            <a:r>
              <a:rPr lang="en-US" altLang="zh-CN" dirty="0"/>
              <a:t> of the first matched set which prefers some given element </a:t>
            </a:r>
            <a:r>
              <a:rPr lang="en-US" altLang="zh-CN" i="1" dirty="0"/>
              <a:t>B</a:t>
            </a:r>
            <a:r>
              <a:rPr lang="en-US" altLang="zh-CN" dirty="0"/>
              <a:t> of the second matched set over the element to which </a:t>
            </a:r>
            <a:r>
              <a:rPr lang="en-US" altLang="zh-CN" i="1" dirty="0"/>
              <a:t>A</a:t>
            </a:r>
            <a:r>
              <a:rPr lang="en-US" altLang="zh-CN" dirty="0"/>
              <a:t> is already matched, and </a:t>
            </a:r>
            <a:r>
              <a:rPr lang="en-US" altLang="zh-CN" i="1" dirty="0"/>
              <a:t>B</a:t>
            </a:r>
            <a:r>
              <a:rPr lang="en-US" altLang="zh-CN" dirty="0"/>
              <a:t> also prefers </a:t>
            </a:r>
            <a:r>
              <a:rPr lang="en-US" altLang="zh-CN" i="1" dirty="0"/>
              <a:t>A</a:t>
            </a:r>
            <a:r>
              <a:rPr lang="en-US" altLang="zh-CN" dirty="0"/>
              <a:t> over the element to which </a:t>
            </a:r>
            <a:r>
              <a:rPr lang="en-US" altLang="zh-CN" i="1" dirty="0"/>
              <a:t>B</a:t>
            </a:r>
            <a:r>
              <a:rPr lang="en-US" altLang="zh-CN" dirty="0"/>
              <a:t> is already matched.</a:t>
            </a:r>
          </a:p>
          <a:p>
            <a:endParaRPr lang="zh-CN" altLang="en-US" dirty="0"/>
          </a:p>
        </p:txBody>
      </p:sp>
    </p:spTree>
    <p:extLst>
      <p:ext uri="{BB962C8B-B14F-4D97-AF65-F5344CB8AC3E}">
        <p14:creationId xmlns:p14="http://schemas.microsoft.com/office/powerpoint/2010/main" val="21598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Unstable Matching</a:t>
            </a:r>
            <a:endParaRPr dirty="0"/>
          </a:p>
        </p:txBody>
      </p:sp>
      <p:sp>
        <p:nvSpPr>
          <p:cNvPr id="3" name="TextBox 2"/>
          <p:cNvSpPr txBox="1"/>
          <p:nvPr/>
        </p:nvSpPr>
        <p:spPr>
          <a:xfrm>
            <a:off x="1594992" y="3140968"/>
            <a:ext cx="9073008" cy="1754326"/>
          </a:xfrm>
          <a:prstGeom prst="rect">
            <a:avLst/>
          </a:prstGeom>
          <a:noFill/>
        </p:spPr>
        <p:txBody>
          <a:bodyPr wrap="square" rtlCol="0">
            <a:spAutoFit/>
          </a:bodyPr>
          <a:lstStyle/>
          <a:p>
            <a:r>
              <a:rPr lang="en-US" altLang="zh-CN" dirty="0"/>
              <a:t>A: {D, E, F}						D: {A, B, C}</a:t>
            </a:r>
          </a:p>
          <a:p>
            <a:endParaRPr lang="en-US" altLang="zh-CN" dirty="0"/>
          </a:p>
          <a:p>
            <a:r>
              <a:rPr lang="en-US" altLang="zh-CN" dirty="0"/>
              <a:t>B: {E, F}							E: {B, C}</a:t>
            </a:r>
          </a:p>
          <a:p>
            <a:endParaRPr lang="en-US" altLang="zh-CN" dirty="0"/>
          </a:p>
          <a:p>
            <a:r>
              <a:rPr lang="en-US" altLang="zh-CN" dirty="0"/>
              <a:t>C: {F, D}							F: {C, A}</a:t>
            </a:r>
          </a:p>
          <a:p>
            <a:endParaRPr lang="zh-CN" altLang="en-US" dirty="0"/>
          </a:p>
        </p:txBody>
      </p:sp>
      <p:pic>
        <p:nvPicPr>
          <p:cNvPr id="1030" name="Picture 6" descr="“boy”的图片搜索结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992" y="1700808"/>
            <a:ext cx="1040024" cy="10862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irl”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8208" y="1700808"/>
            <a:ext cx="1086247" cy="108624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2711624" y="3356992"/>
            <a:ext cx="540060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423592" y="3356992"/>
            <a:ext cx="5688632"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23592" y="4437112"/>
            <a:ext cx="56886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552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Traditional Algorithm of SM</a:t>
            </a:r>
            <a:endParaRPr dirty="0"/>
          </a:p>
        </p:txBody>
      </p:sp>
      <p:sp>
        <p:nvSpPr>
          <p:cNvPr id="3" name="TextBox 2"/>
          <p:cNvSpPr txBox="1"/>
          <p:nvPr/>
        </p:nvSpPr>
        <p:spPr>
          <a:xfrm>
            <a:off x="1594992" y="1772816"/>
            <a:ext cx="9073008" cy="923330"/>
          </a:xfrm>
          <a:prstGeom prst="rect">
            <a:avLst/>
          </a:prstGeom>
          <a:noFill/>
        </p:spPr>
        <p:txBody>
          <a:bodyPr wrap="square" rtlCol="0">
            <a:spAutoFit/>
          </a:bodyPr>
          <a:lstStyle/>
          <a:p>
            <a:r>
              <a:rPr lang="en-US" altLang="zh-CN" dirty="0"/>
              <a:t>In 1962, </a:t>
            </a:r>
            <a:r>
              <a:rPr lang="en-US" altLang="zh-CN" dirty="0">
                <a:hlinkClick r:id="rId2" tooltip="David Gale"/>
              </a:rPr>
              <a:t>David Gale</a:t>
            </a:r>
            <a:r>
              <a:rPr lang="en-US" altLang="zh-CN" dirty="0"/>
              <a:t> and </a:t>
            </a:r>
            <a:r>
              <a:rPr lang="en-US" altLang="zh-CN" dirty="0">
                <a:hlinkClick r:id="rId3" tooltip="Lloyd Shapley"/>
              </a:rPr>
              <a:t>Lloyd Shapley</a:t>
            </a:r>
            <a:r>
              <a:rPr lang="en-US" altLang="zh-CN" dirty="0"/>
              <a:t> proved that, for any equal number of men and women, it is always possible to solve the SMP and make all marriages stable. They presented an </a:t>
            </a:r>
            <a:r>
              <a:rPr lang="en-US" altLang="zh-CN" dirty="0">
                <a:hlinkClick r:id="rId4" tooltip="Algorithm"/>
              </a:rPr>
              <a:t>algorithm</a:t>
            </a:r>
            <a:r>
              <a:rPr lang="en-US" altLang="zh-CN" dirty="0"/>
              <a:t> to do so.</a:t>
            </a:r>
            <a:endParaRPr lang="zh-CN" altLang="en-US" dirty="0"/>
          </a:p>
        </p:txBody>
      </p:sp>
      <p:sp>
        <p:nvSpPr>
          <p:cNvPr id="4" name="TextBox 3"/>
          <p:cNvSpPr txBox="1"/>
          <p:nvPr/>
        </p:nvSpPr>
        <p:spPr>
          <a:xfrm>
            <a:off x="1594992" y="2869729"/>
            <a:ext cx="9721080" cy="2862322"/>
          </a:xfrm>
          <a:prstGeom prst="rect">
            <a:avLst/>
          </a:prstGeom>
          <a:noFill/>
        </p:spPr>
        <p:txBody>
          <a:bodyPr wrap="square" rtlCol="0">
            <a:spAutoFit/>
          </a:bodyPr>
          <a:lstStyle/>
          <a:p>
            <a:r>
              <a:rPr lang="en-US" altLang="zh-CN" dirty="0"/>
              <a:t> In the first round, </a:t>
            </a:r>
          </a:p>
          <a:p>
            <a:r>
              <a:rPr lang="en-US" altLang="zh-CN" dirty="0"/>
              <a:t>first </a:t>
            </a:r>
            <a:r>
              <a:rPr lang="en-US" altLang="zh-CN" i="1" dirty="0"/>
              <a:t>a</a:t>
            </a:r>
            <a:r>
              <a:rPr lang="en-US" altLang="zh-CN" dirty="0"/>
              <a:t>) each unengaged man proposes to the woman he prefers most,</a:t>
            </a:r>
          </a:p>
          <a:p>
            <a:r>
              <a:rPr lang="en-US" altLang="zh-CN" dirty="0"/>
              <a:t> and then </a:t>
            </a:r>
            <a:r>
              <a:rPr lang="en-US" altLang="zh-CN" i="1" dirty="0"/>
              <a:t>b</a:t>
            </a:r>
            <a:r>
              <a:rPr lang="en-US" altLang="zh-CN" dirty="0"/>
              <a:t>) each woman replies "maybe" to her suitor she most prefers and "no" to all other suitors. She is then provisionally "engaged" to the suitor she most prefers so far.</a:t>
            </a:r>
          </a:p>
          <a:p>
            <a:r>
              <a:rPr lang="en-US" altLang="zh-CN" dirty="0"/>
              <a:t>In each subsequent round, </a:t>
            </a:r>
          </a:p>
          <a:p>
            <a:r>
              <a:rPr lang="en-US" altLang="zh-CN" dirty="0"/>
              <a:t>first </a:t>
            </a:r>
            <a:r>
              <a:rPr lang="en-US" altLang="zh-CN" i="1" dirty="0"/>
              <a:t>a</a:t>
            </a:r>
            <a:r>
              <a:rPr lang="en-US" altLang="zh-CN" dirty="0"/>
              <a:t>) each unengaged man proposes to the most-preferred woman to whom he has not yet proposed, </a:t>
            </a:r>
          </a:p>
          <a:p>
            <a:r>
              <a:rPr lang="en-US" altLang="zh-CN" dirty="0"/>
              <a:t>and then </a:t>
            </a:r>
            <a:r>
              <a:rPr lang="en-US" altLang="zh-CN" i="1" dirty="0"/>
              <a:t>b</a:t>
            </a:r>
            <a:r>
              <a:rPr lang="en-US" altLang="zh-CN" dirty="0"/>
              <a:t>) each woman replies "maybe" if she is currently not engaged or if she prefers this guy over her current provisional partner. The provisional nature of engagements preserves the right of an already-engaged woman to "trade up". This process is repeated until everyone is engaged.</a:t>
            </a:r>
            <a:endParaRPr lang="zh-CN" altLang="en-US" dirty="0"/>
          </a:p>
        </p:txBody>
      </p:sp>
    </p:spTree>
    <p:extLst>
      <p:ext uri="{BB962C8B-B14F-4D97-AF65-F5344CB8AC3E}">
        <p14:creationId xmlns:p14="http://schemas.microsoft.com/office/powerpoint/2010/main" val="79552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Greedy Algorithm of Stable Matching</a:t>
            </a:r>
            <a:endParaRPr dirty="0"/>
          </a:p>
        </p:txBody>
      </p:sp>
      <p:sp>
        <p:nvSpPr>
          <p:cNvPr id="3" name="TextBox 2"/>
          <p:cNvSpPr txBox="1"/>
          <p:nvPr/>
        </p:nvSpPr>
        <p:spPr>
          <a:xfrm>
            <a:off x="1528144" y="1772816"/>
            <a:ext cx="9073008" cy="369332"/>
          </a:xfrm>
          <a:prstGeom prst="rect">
            <a:avLst/>
          </a:prstGeom>
          <a:noFill/>
        </p:spPr>
        <p:txBody>
          <a:bodyPr wrap="square" rtlCol="0">
            <a:spAutoFit/>
          </a:bodyPr>
          <a:lstStyle/>
          <a:p>
            <a:r>
              <a:rPr lang="en-US" altLang="zh-CN" dirty="0"/>
              <a:t>Randomly matching firstly, and updates if it is not stable. </a:t>
            </a:r>
            <a:endParaRPr lang="zh-CN" altLang="en-US" dirty="0"/>
          </a:p>
        </p:txBody>
      </p:sp>
    </p:spTree>
    <p:extLst>
      <p:ext uri="{BB962C8B-B14F-4D97-AF65-F5344CB8AC3E}">
        <p14:creationId xmlns:p14="http://schemas.microsoft.com/office/powerpoint/2010/main" val="244043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adopted by Apollo</a:t>
            </a:r>
            <a:endParaRPr dirty="0"/>
          </a:p>
        </p:txBody>
      </p:sp>
      <p:sp>
        <p:nvSpPr>
          <p:cNvPr id="3" name="TextBox 2"/>
          <p:cNvSpPr txBox="1"/>
          <p:nvPr/>
        </p:nvSpPr>
        <p:spPr>
          <a:xfrm>
            <a:off x="1528144" y="1772816"/>
            <a:ext cx="9073008" cy="2308324"/>
          </a:xfrm>
          <a:prstGeom prst="rect">
            <a:avLst/>
          </a:prstGeom>
          <a:noFill/>
        </p:spPr>
        <p:txBody>
          <a:bodyPr wrap="square" rtlCol="0">
            <a:spAutoFit/>
          </a:bodyPr>
          <a:lstStyle/>
          <a:p>
            <a:r>
              <a:rPr lang="en-US" altLang="zh-CN" dirty="0"/>
              <a:t>Apollo adopts a variant of greedy stable matching algorithm</a:t>
            </a:r>
          </a:p>
          <a:p>
            <a:endParaRPr lang="en-US" altLang="zh-CN" dirty="0"/>
          </a:p>
          <a:p>
            <a:pPr marL="342900" indent="-342900">
              <a:buAutoNum type="arabicParenR"/>
            </a:pPr>
            <a:r>
              <a:rPr lang="en-US" altLang="zh-CN" dirty="0"/>
              <a:t>For each task in a batch, Apollo finds the server with the earliest completion time as a proposal for that task.</a:t>
            </a:r>
          </a:p>
          <a:p>
            <a:pPr marL="342900" indent="-342900">
              <a:buAutoNum type="arabicParenR"/>
            </a:pPr>
            <a:r>
              <a:rPr lang="en-US" altLang="zh-CN" dirty="0"/>
              <a:t>If conflict occurs when more than one task proposes to the same server, The server picks the task with least completion time.</a:t>
            </a:r>
          </a:p>
          <a:p>
            <a:pPr marL="342900" indent="-342900">
              <a:buAutoNum type="arabicParenR"/>
            </a:pPr>
            <a:r>
              <a:rPr lang="en-US" altLang="zh-CN" dirty="0"/>
              <a:t>The tasks not picked withdraw their proposals and enter the next iteration.</a:t>
            </a:r>
          </a:p>
          <a:p>
            <a:endParaRPr lang="zh-CN" altLang="en-US" dirty="0"/>
          </a:p>
        </p:txBody>
      </p:sp>
    </p:spTree>
    <p:extLst>
      <p:ext uri="{BB962C8B-B14F-4D97-AF65-F5344CB8AC3E}">
        <p14:creationId xmlns:p14="http://schemas.microsoft.com/office/powerpoint/2010/main" val="134147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Token and Opportunistic Tasks</a:t>
            </a:r>
            <a:endParaRPr dirty="0"/>
          </a:p>
        </p:txBody>
      </p:sp>
      <p:sp>
        <p:nvSpPr>
          <p:cNvPr id="3" name="TextBox 2"/>
          <p:cNvSpPr txBox="1"/>
          <p:nvPr/>
        </p:nvSpPr>
        <p:spPr>
          <a:xfrm>
            <a:off x="1528144" y="1772816"/>
            <a:ext cx="9073008" cy="3416320"/>
          </a:xfrm>
          <a:prstGeom prst="rect">
            <a:avLst/>
          </a:prstGeom>
          <a:noFill/>
        </p:spPr>
        <p:txBody>
          <a:bodyPr wrap="square" rtlCol="0">
            <a:spAutoFit/>
          </a:bodyPr>
          <a:lstStyle/>
          <a:p>
            <a:r>
              <a:rPr lang="en-US" altLang="zh-CN" dirty="0"/>
              <a:t>Apollo uses Randomized Allocation Mechanism to make sure that the allocation of tokens is fair.</a:t>
            </a:r>
          </a:p>
          <a:p>
            <a:endParaRPr lang="en-US" altLang="zh-CN" dirty="0"/>
          </a:p>
          <a:p>
            <a:r>
              <a:rPr lang="en-US" altLang="zh-CN" dirty="0"/>
              <a:t>Apollo achieves this by setting a maximum opportunistic allowance for a given job proportionally to its token allocation. For example, a job with n tokens can have up to </a:t>
            </a:r>
            <a:r>
              <a:rPr lang="en-US" altLang="zh-CN" dirty="0" err="1"/>
              <a:t>cn</a:t>
            </a:r>
            <a:r>
              <a:rPr lang="en-US" altLang="zh-CN" dirty="0"/>
              <a:t> opportunistic tasks dispatched for some constant c. When a PN has spare capacity and the regular queue is empty, the PN picks a random task to execute from the opportunistic-task queue, regardless of when it was dispatched. If the chosen task requires more resources than what is available, the randomized selection process continues until there is no more task that can execute.</a:t>
            </a:r>
          </a:p>
          <a:p>
            <a:endParaRPr lang="en-US" altLang="zh-CN" dirty="0"/>
          </a:p>
          <a:p>
            <a:r>
              <a:rPr lang="en-US" altLang="zh-CN" dirty="0"/>
              <a:t>NOT FIFO!</a:t>
            </a:r>
            <a:endParaRPr lang="zh-CN" altLang="en-US" dirty="0"/>
          </a:p>
        </p:txBody>
      </p:sp>
    </p:spTree>
    <p:extLst>
      <p:ext uri="{BB962C8B-B14F-4D97-AF65-F5344CB8AC3E}">
        <p14:creationId xmlns:p14="http://schemas.microsoft.com/office/powerpoint/2010/main" val="121885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YARN &amp; Apollo</a:t>
            </a:r>
            <a:endParaRPr dirty="0"/>
          </a:p>
        </p:txBody>
      </p:sp>
      <p:sp>
        <p:nvSpPr>
          <p:cNvPr id="3" name="TextBox 2"/>
          <p:cNvSpPr txBox="1"/>
          <p:nvPr/>
        </p:nvSpPr>
        <p:spPr>
          <a:xfrm>
            <a:off x="1528144" y="1772816"/>
            <a:ext cx="9073008" cy="1754326"/>
          </a:xfrm>
          <a:prstGeom prst="rect">
            <a:avLst/>
          </a:prstGeom>
          <a:noFill/>
        </p:spPr>
        <p:txBody>
          <a:bodyPr wrap="square" rtlCol="0">
            <a:spAutoFit/>
          </a:bodyPr>
          <a:lstStyle/>
          <a:p>
            <a:r>
              <a:rPr lang="en-US" altLang="zh-CN" dirty="0"/>
              <a:t>The most significant difference between YARN and Apollo is that: Apollo adapts centralized management.</a:t>
            </a:r>
          </a:p>
          <a:p>
            <a:endParaRPr lang="en-US" altLang="zh-CN" dirty="0"/>
          </a:p>
          <a:p>
            <a:r>
              <a:rPr lang="en-US" altLang="zh-CN" dirty="0"/>
              <a:t>Hadoop/YARN used global capacity queue to specify share of each job.</a:t>
            </a:r>
          </a:p>
          <a:p>
            <a:endParaRPr lang="en-US" altLang="zh-CN" dirty="0"/>
          </a:p>
          <a:p>
            <a:r>
              <a:rPr lang="en-US" altLang="zh-CN" dirty="0"/>
              <a:t>Apollo uses grained allocations and </a:t>
            </a:r>
            <a:r>
              <a:rPr lang="en-US" altLang="zh-CN"/>
              <a:t>opportunistic scheduling.</a:t>
            </a:r>
            <a:endParaRPr lang="en-US" altLang="zh-CN" dirty="0"/>
          </a:p>
        </p:txBody>
      </p:sp>
    </p:spTree>
    <p:extLst>
      <p:ext uri="{BB962C8B-B14F-4D97-AF65-F5344CB8AC3E}">
        <p14:creationId xmlns:p14="http://schemas.microsoft.com/office/powerpoint/2010/main" val="3566134946"/>
      </p:ext>
    </p:extLst>
  </p:cSld>
  <p:clrMapOvr>
    <a:masterClrMapping/>
  </p:clrMapOvr>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6CFF6F-D9AA-4BC0-911A-0A1356771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technology circuit board design presentation (widescreen)</Template>
  <TotalTime>0</TotalTime>
  <Words>293</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幼圆</vt:lpstr>
      <vt:lpstr>Arial</vt:lpstr>
      <vt:lpstr>Candara</vt:lpstr>
      <vt:lpstr>Consolas</vt:lpstr>
      <vt:lpstr>Tech Computer 16x9</vt:lpstr>
      <vt:lpstr>Apollo</vt:lpstr>
      <vt:lpstr>Index</vt:lpstr>
      <vt:lpstr>Stable Matching</vt:lpstr>
      <vt:lpstr>Example of Unstable Matching</vt:lpstr>
      <vt:lpstr>The Traditional Algorithm of SM</vt:lpstr>
      <vt:lpstr>Greedy Algorithm of Stable Matching</vt:lpstr>
      <vt:lpstr>Algorithm adopted by Apollo</vt:lpstr>
      <vt:lpstr>Token and Opportunistic Tasks</vt:lpstr>
      <vt:lpstr>YARN &amp; Apollo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2017-03-10T05:35:34Z</dcterms:created>
  <dcterms:modified xsi:type="dcterms:W3CDTF">2017-03-10T06:47:59Z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TC029010269991</vt:lpwstr>
  </property>
</Properties>
</file>