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2" r:id="rId17"/>
    <p:sldId id="271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0A0A-4B04-46BA-A813-B866ADE17077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5E90-D628-437C-9A2D-F023B976B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97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0A0A-4B04-46BA-A813-B866ADE17077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5E90-D628-437C-9A2D-F023B976B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20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0A0A-4B04-46BA-A813-B866ADE17077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5E90-D628-437C-9A2D-F023B976B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040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0A0A-4B04-46BA-A813-B866ADE17077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5E90-D628-437C-9A2D-F023B976B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93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0A0A-4B04-46BA-A813-B866ADE17077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5E90-D628-437C-9A2D-F023B976B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77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0A0A-4B04-46BA-A813-B866ADE17077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5E90-D628-437C-9A2D-F023B976B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30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0A0A-4B04-46BA-A813-B866ADE17077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5E90-D628-437C-9A2D-F023B976B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0A0A-4B04-46BA-A813-B866ADE17077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5E90-D628-437C-9A2D-F023B976B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35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0A0A-4B04-46BA-A813-B866ADE17077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5E90-D628-437C-9A2D-F023B976B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00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0A0A-4B04-46BA-A813-B866ADE17077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5E90-D628-437C-9A2D-F023B976B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8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E0A0A-4B04-46BA-A813-B866ADE17077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5E90-D628-437C-9A2D-F023B976B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90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E0A0A-4B04-46BA-A813-B866ADE17077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F5E90-D628-437C-9A2D-F023B976B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25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HERON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381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957"/>
            <a:ext cx="10515600" cy="52184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3.2 Heron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416" y="832104"/>
            <a:ext cx="10515600" cy="61904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Aurora as the scheduler.</a:t>
            </a:r>
          </a:p>
          <a:p>
            <a:r>
              <a:rPr lang="en-US" dirty="0" smtClean="0"/>
              <a:t>Allocate and schedule containers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HI (spout/bolt)</a:t>
            </a:r>
          </a:p>
          <a:p>
            <a:r>
              <a:rPr lang="en-US" dirty="0" smtClean="0"/>
              <a:t>1 JVM/ Heron Instance</a:t>
            </a:r>
            <a:endParaRPr lang="en-US" dirty="0"/>
          </a:p>
          <a:p>
            <a:r>
              <a:rPr lang="en-US" dirty="0" smtClean="0"/>
              <a:t>Each topology is run as an Aurora job consisting of several containers, as shown in Figure 4. The first container runs a process called the Topology Master. The remaining containers each run a Stream Manager, a Metrics Manager, and a number of HI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3696" y="576072"/>
            <a:ext cx="6828304" cy="4352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217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416" y="832104"/>
            <a:ext cx="10515600" cy="619048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Topology Master </a:t>
            </a:r>
          </a:p>
          <a:p>
            <a:pPr lvl="1"/>
            <a:r>
              <a:rPr lang="en-US" dirty="0" smtClean="0"/>
              <a:t>is responsible for managing the topology.</a:t>
            </a:r>
          </a:p>
          <a:p>
            <a:pPr lvl="1"/>
            <a:r>
              <a:rPr lang="en-US" dirty="0" smtClean="0"/>
              <a:t>Gateway for topology metrics</a:t>
            </a:r>
          </a:p>
          <a:p>
            <a:pPr lvl="1"/>
            <a:r>
              <a:rPr lang="en-US" dirty="0" smtClean="0"/>
              <a:t>Not involved in data processing, no bottleneck</a:t>
            </a:r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416" y="163957"/>
            <a:ext cx="6828304" cy="4352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163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416" y="832104"/>
            <a:ext cx="10515600" cy="619048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Stream manager</a:t>
            </a:r>
          </a:p>
          <a:p>
            <a:pPr lvl="1"/>
            <a:r>
              <a:rPr lang="en-US" dirty="0" smtClean="0"/>
              <a:t>Manage the routing of tuples</a:t>
            </a:r>
          </a:p>
          <a:p>
            <a:pPr lvl="1"/>
            <a:r>
              <a:rPr lang="en-US" dirty="0" smtClean="0"/>
              <a:t>Send/ receive tuples from local HIs</a:t>
            </a:r>
          </a:p>
          <a:p>
            <a:pPr lvl="1"/>
            <a:r>
              <a:rPr lang="en-US" dirty="0" smtClean="0"/>
              <a:t>Local HIs are short circuited</a:t>
            </a:r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416" y="163957"/>
            <a:ext cx="6828304" cy="4352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245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984" y="810640"/>
            <a:ext cx="8653272" cy="5196967"/>
          </a:xfrm>
        </p:spPr>
        <p:txBody>
          <a:bodyPr/>
          <a:lstStyle/>
          <a:p>
            <a:r>
              <a:rPr lang="en-US" dirty="0" smtClean="0"/>
              <a:t>SM realizes HIs are slowing down </a:t>
            </a:r>
          </a:p>
          <a:p>
            <a:r>
              <a:rPr lang="en-US" dirty="0" smtClean="0"/>
              <a:t>-&gt; identifies its local spouts and stops reading data from them </a:t>
            </a:r>
          </a:p>
          <a:p>
            <a:r>
              <a:rPr lang="en-US" dirty="0" smtClean="0"/>
              <a:t>-&gt; spout’s send get filled up -&gt; eventually block. </a:t>
            </a:r>
          </a:p>
          <a:p>
            <a:r>
              <a:rPr lang="en-US" dirty="0" smtClean="0"/>
              <a:t>The affected SM sends a special start backpressure message to other SMs. </a:t>
            </a:r>
          </a:p>
          <a:p>
            <a:r>
              <a:rPr lang="en-US" dirty="0" smtClean="0"/>
              <a:t>Other SMs oblige by not reading tuples from their local spouts.</a:t>
            </a:r>
          </a:p>
          <a:p>
            <a:r>
              <a:rPr lang="en-US" dirty="0" smtClean="0"/>
              <a:t> Once the slow HI catches up, the local SM sends stop backpressure messages to other SMs and start consuming data from their local spouts again.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163957"/>
            <a:ext cx="10515600" cy="5218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3.2 Spout Backpressure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40080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676" y="344446"/>
            <a:ext cx="4586859" cy="4593314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163957"/>
            <a:ext cx="10515600" cy="5218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3.2 Spout Backpressure</a:t>
            </a:r>
            <a:endParaRPr lang="en-US" sz="40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80416" y="832104"/>
            <a:ext cx="10515600" cy="619048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Buffer with high-low water mark.</a:t>
            </a:r>
          </a:p>
        </p:txBody>
      </p:sp>
    </p:spTree>
    <p:extLst>
      <p:ext uri="{BB962C8B-B14F-4D97-AF65-F5344CB8AC3E}">
        <p14:creationId xmlns:p14="http://schemas.microsoft.com/office/powerpoint/2010/main" val="635493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9872" y="3547237"/>
            <a:ext cx="3497199" cy="350212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163957"/>
            <a:ext cx="10515600" cy="5218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3.3 Heron Instance</a:t>
            </a:r>
            <a:endParaRPr lang="en-US" sz="40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7343" y="762858"/>
            <a:ext cx="10515600" cy="6190488"/>
          </a:xfrm>
        </p:spPr>
        <p:txBody>
          <a:bodyPr>
            <a:normAutofit/>
          </a:bodyPr>
          <a:lstStyle/>
          <a:p>
            <a:r>
              <a:rPr lang="en-US" dirty="0" smtClean="0"/>
              <a:t>2-threaded approach</a:t>
            </a:r>
          </a:p>
          <a:p>
            <a:r>
              <a:rPr lang="en-US" dirty="0" smtClean="0"/>
              <a:t>data-in queue exceeds bound </a:t>
            </a:r>
          </a:p>
          <a:p>
            <a:r>
              <a:rPr lang="en-US" dirty="0" smtClean="0"/>
              <a:t>-&gt; backpressure mechanism at the local SM. </a:t>
            </a:r>
          </a:p>
          <a:p>
            <a:r>
              <a:rPr lang="en-US" dirty="0" smtClean="0"/>
              <a:t>data-out queue exceed the bound</a:t>
            </a:r>
          </a:p>
          <a:p>
            <a:r>
              <a:rPr lang="en-US" dirty="0" smtClean="0"/>
              <a:t>-&gt; </a:t>
            </a:r>
            <a:r>
              <a:rPr lang="en-US" dirty="0"/>
              <a:t>t</a:t>
            </a:r>
            <a:r>
              <a:rPr lang="en-US" dirty="0" smtClean="0"/>
              <a:t>ask Execution thread should not emit or execute any more tuples. </a:t>
            </a:r>
          </a:p>
          <a:p>
            <a:r>
              <a:rPr lang="en-US" dirty="0" smtClean="0"/>
              <a:t>A Task thread also collects metrics and sends to Gateway.</a:t>
            </a:r>
          </a:p>
          <a:p>
            <a:r>
              <a:rPr lang="en-US" dirty="0" smtClean="0"/>
              <a:t>Avoid big GC issues: periodically check data queue capacities and reduce capacity or grow.</a:t>
            </a:r>
          </a:p>
        </p:txBody>
      </p:sp>
    </p:spTree>
    <p:extLst>
      <p:ext uri="{BB962C8B-B14F-4D97-AF65-F5344CB8AC3E}">
        <p14:creationId xmlns:p14="http://schemas.microsoft.com/office/powerpoint/2010/main" val="1002230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416" y="832104"/>
            <a:ext cx="10515600" cy="619048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Metrics manager</a:t>
            </a:r>
          </a:p>
          <a:p>
            <a:pPr lvl="1"/>
            <a:r>
              <a:rPr lang="en-US" dirty="0" smtClean="0"/>
              <a:t>Collects metrics from Stream Manager and HI</a:t>
            </a:r>
          </a:p>
          <a:p>
            <a:pPr lvl="1"/>
            <a:r>
              <a:rPr lang="en-US" dirty="0" smtClean="0"/>
              <a:t>Send metrics to TM and Monitoring System</a:t>
            </a:r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416" y="163957"/>
            <a:ext cx="6828304" cy="4352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3923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3.4 Start up sequence and failure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Aurora allocates resources and schedule topology containers.</a:t>
            </a:r>
          </a:p>
          <a:p>
            <a:r>
              <a:rPr lang="en-US" dirty="0" smtClean="0"/>
              <a:t>TM comes up first</a:t>
            </a:r>
          </a:p>
          <a:p>
            <a:r>
              <a:rPr lang="en-US" dirty="0" smtClean="0"/>
              <a:t>Stream managers consults ZK to discover TM.</a:t>
            </a:r>
          </a:p>
          <a:p>
            <a:r>
              <a:rPr lang="en-US" dirty="0" smtClean="0"/>
              <a:t>Assign components to containers. (Physical plan)</a:t>
            </a:r>
          </a:p>
          <a:p>
            <a:pPr lvl="1"/>
            <a:r>
              <a:rPr lang="en-US" dirty="0" smtClean="0"/>
              <a:t>Meanwhile HI comes up and discover their SM. </a:t>
            </a:r>
          </a:p>
          <a:p>
            <a:pPr lvl="1"/>
            <a:r>
              <a:rPr lang="en-US" dirty="0" smtClean="0"/>
              <a:t>TM write physical plan to ZK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2401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3.4 Start up sequence and failure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TM dies, recover from ZK. SM rediscover TM.</a:t>
            </a:r>
          </a:p>
          <a:p>
            <a:r>
              <a:rPr lang="en-US" dirty="0" smtClean="0"/>
              <a:t>SM dies, restarted on the same container and rediscover TM.</a:t>
            </a:r>
          </a:p>
          <a:p>
            <a:pPr lvl="1"/>
            <a:r>
              <a:rPr lang="en-US" dirty="0" smtClean="0"/>
              <a:t>Other SMs get a new copy of physical plan and connect</a:t>
            </a:r>
          </a:p>
          <a:p>
            <a:r>
              <a:rPr lang="en-US" dirty="0" smtClean="0"/>
              <a:t>HI dies</a:t>
            </a:r>
          </a:p>
          <a:p>
            <a:pPr marL="457200" lvl="1" indent="0">
              <a:buNone/>
            </a:pPr>
            <a:r>
              <a:rPr lang="en-US" dirty="0" smtClean="0"/>
              <a:t>Restart and gets a copy of physical plan from SM.</a:t>
            </a:r>
          </a:p>
          <a:p>
            <a:r>
              <a:rPr lang="en-US" dirty="0" smtClean="0"/>
              <a:t>Container rescheduled / relocated</a:t>
            </a:r>
          </a:p>
          <a:p>
            <a:pPr lvl="1"/>
            <a:r>
              <a:rPr lang="en-US" dirty="0" smtClean="0"/>
              <a:t>New SM discovers the TM and follows steps above.</a:t>
            </a:r>
          </a:p>
        </p:txBody>
      </p:sp>
    </p:spTree>
    <p:extLst>
      <p:ext uri="{BB962C8B-B14F-4D97-AF65-F5344CB8AC3E}">
        <p14:creationId xmlns:p14="http://schemas.microsoft.com/office/powerpoint/2010/main" val="5027073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3.4 Architecture </a:t>
            </a:r>
            <a:r>
              <a:rPr lang="en-US" dirty="0" err="1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Provisioning of resources is cleanly abstracted from cluster manager.</a:t>
            </a:r>
          </a:p>
          <a:p>
            <a:r>
              <a:rPr lang="en-US" dirty="0" smtClean="0"/>
              <a:t>HI makes it easy to debug</a:t>
            </a:r>
          </a:p>
          <a:p>
            <a:r>
              <a:rPr lang="en-US" dirty="0" smtClean="0"/>
              <a:t>Transparent monitoring on a topology</a:t>
            </a:r>
          </a:p>
          <a:p>
            <a:r>
              <a:rPr lang="en-US" dirty="0" smtClean="0"/>
              <a:t>Avoid over provisioning</a:t>
            </a:r>
          </a:p>
          <a:p>
            <a:r>
              <a:rPr lang="en-US" dirty="0" smtClean="0"/>
              <a:t>TMs make topologies independent of another</a:t>
            </a:r>
          </a:p>
          <a:p>
            <a:r>
              <a:rPr lang="en-US" dirty="0" smtClean="0"/>
              <a:t>Back pressure leads to a consistent rate of delivering results.</a:t>
            </a:r>
          </a:p>
          <a:p>
            <a:r>
              <a:rPr lang="en-US" dirty="0" smtClean="0"/>
              <a:t>No single point of failure.</a:t>
            </a:r>
          </a:p>
        </p:txBody>
      </p:sp>
    </p:spTree>
    <p:extLst>
      <p:ext uri="{BB962C8B-B14F-4D97-AF65-F5344CB8AC3E}">
        <p14:creationId xmlns:p14="http://schemas.microsoft.com/office/powerpoint/2010/main" val="1443205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957"/>
            <a:ext cx="10515600" cy="52184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3816"/>
            <a:ext cx="10515600" cy="5363147"/>
          </a:xfrm>
        </p:spPr>
        <p:txBody>
          <a:bodyPr>
            <a:normAutofit/>
          </a:bodyPr>
          <a:lstStyle/>
          <a:p>
            <a:r>
              <a:rPr lang="en-US" dirty="0" smtClean="0"/>
              <a:t>Real time stream processing</a:t>
            </a:r>
          </a:p>
          <a:p>
            <a:r>
              <a:rPr lang="en-US" dirty="0" smtClean="0"/>
              <a:t>Storm has drawbacks:</a:t>
            </a:r>
          </a:p>
          <a:p>
            <a:pPr lvl="1"/>
            <a:r>
              <a:rPr lang="en-US" dirty="0" smtClean="0"/>
              <a:t>Scalability	</a:t>
            </a:r>
          </a:p>
          <a:p>
            <a:pPr lvl="1"/>
            <a:r>
              <a:rPr lang="en-US" dirty="0" smtClean="0"/>
              <a:t>Debug-ability</a:t>
            </a:r>
          </a:p>
          <a:p>
            <a:pPr lvl="1"/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Easy to manage</a:t>
            </a:r>
            <a:endParaRPr lang="en-US" dirty="0" smtClean="0"/>
          </a:p>
          <a:p>
            <a:r>
              <a:rPr lang="en-US" dirty="0" smtClean="0"/>
              <a:t>Compatible with Storm’s current API</a:t>
            </a:r>
          </a:p>
        </p:txBody>
      </p:sp>
    </p:spTree>
    <p:extLst>
      <p:ext uri="{BB962C8B-B14F-4D97-AF65-F5344CB8AC3E}">
        <p14:creationId xmlns:p14="http://schemas.microsoft.com/office/powerpoint/2010/main" val="8199730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Heron Tracker</a:t>
            </a:r>
            <a:endParaRPr lang="en-US" dirty="0" smtClean="0"/>
          </a:p>
          <a:p>
            <a:pPr lvl="1"/>
            <a:r>
              <a:rPr lang="en-US" dirty="0" smtClean="0"/>
              <a:t>Connects to ZK and discover TM to obtain metrics</a:t>
            </a:r>
          </a:p>
          <a:p>
            <a:r>
              <a:rPr lang="en-US" dirty="0" smtClean="0"/>
              <a:t>Heron UI</a:t>
            </a:r>
          </a:p>
          <a:p>
            <a:pPr lvl="1"/>
            <a:r>
              <a:rPr lang="en-US" dirty="0" smtClean="0"/>
              <a:t>Interact with topologies. Logical plan, physical plan, logs.</a:t>
            </a:r>
          </a:p>
          <a:p>
            <a:r>
              <a:rPr lang="en-US" dirty="0" smtClean="0"/>
              <a:t>Heron </a:t>
            </a:r>
            <a:r>
              <a:rPr lang="en-US" dirty="0" err="1" smtClean="0"/>
              <a:t>Viz</a:t>
            </a:r>
            <a:endParaRPr lang="en-US" dirty="0" smtClean="0"/>
          </a:p>
          <a:p>
            <a:pPr lvl="1"/>
            <a:r>
              <a:rPr lang="en-US" dirty="0" smtClean="0"/>
              <a:t>Contacts Heron Tracker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7190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051401"/>
            <a:ext cx="6819900" cy="27908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3068" y="1165701"/>
            <a:ext cx="3429000" cy="267652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96468" y="0"/>
            <a:ext cx="10515600" cy="1325563"/>
          </a:xfrm>
        </p:spPr>
        <p:txBody>
          <a:bodyPr/>
          <a:lstStyle/>
          <a:p>
            <a:r>
              <a:rPr lang="en-US" dirty="0" smtClean="0"/>
              <a:t>5. Evaluation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4412" y="4038028"/>
            <a:ext cx="6467475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812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957"/>
            <a:ext cx="10515600" cy="52184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1.1 Strom worker </a:t>
            </a:r>
            <a:r>
              <a:rPr lang="en-US" dirty="0" err="1" smtClean="0"/>
              <a:t>architechture</a:t>
            </a:r>
            <a:r>
              <a:rPr lang="en-US" dirty="0" smtClean="0"/>
              <a:t>: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548" y="944498"/>
            <a:ext cx="11804904" cy="4569334"/>
          </a:xfrm>
        </p:spPr>
        <p:txBody>
          <a:bodyPr>
            <a:normAutofit/>
          </a:bodyPr>
          <a:lstStyle/>
          <a:p>
            <a:r>
              <a:rPr lang="en-US" dirty="0" smtClean="0"/>
              <a:t>Multi-level scheduling </a:t>
            </a:r>
          </a:p>
          <a:p>
            <a:pPr lvl="1"/>
            <a:r>
              <a:rPr lang="en-US" dirty="0" smtClean="0"/>
              <a:t>-&gt; Uncertainty of which tasks are being scheduled.</a:t>
            </a:r>
          </a:p>
          <a:p>
            <a:r>
              <a:rPr lang="en-US" dirty="0" smtClean="0"/>
              <a:t>Impossible to isolate resource usage </a:t>
            </a:r>
          </a:p>
          <a:p>
            <a:pPr lvl="1"/>
            <a:r>
              <a:rPr lang="en-US" dirty="0" smtClean="0"/>
              <a:t>-&gt; Difficult to reason the behavior and performance.</a:t>
            </a:r>
          </a:p>
          <a:p>
            <a:r>
              <a:rPr lang="en-US" dirty="0" smtClean="0"/>
              <a:t>Multiple tasks’ logs are written into the same file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-&gt; Difficult to identify errors and exceptions.</a:t>
            </a:r>
          </a:p>
          <a:p>
            <a:pPr lvl="1"/>
            <a:r>
              <a:rPr lang="en-US" dirty="0" smtClean="0"/>
              <a:t>-&gt; 1 unhandled exception in a task takes down the entire worker -&gt; low performance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9936" y="749808"/>
            <a:ext cx="3917684" cy="2480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433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957"/>
            <a:ext cx="10515600" cy="52184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1.1 Strom worker </a:t>
            </a:r>
            <a:r>
              <a:rPr lang="en-US" dirty="0" err="1" smtClean="0"/>
              <a:t>architechture</a:t>
            </a:r>
            <a:r>
              <a:rPr lang="en-US" dirty="0" smtClean="0"/>
              <a:t>: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548" y="944498"/>
            <a:ext cx="11804904" cy="5529454"/>
          </a:xfrm>
        </p:spPr>
        <p:txBody>
          <a:bodyPr>
            <a:normAutofit/>
          </a:bodyPr>
          <a:lstStyle/>
          <a:p>
            <a:r>
              <a:rPr lang="en-US" dirty="0" smtClean="0"/>
              <a:t>Storm assumes workers are homogeneous i.e. Over-</a:t>
            </a:r>
            <a:r>
              <a:rPr lang="en-US" dirty="0" err="1" smtClean="0"/>
              <a:t>provisionning</a:t>
            </a:r>
            <a:endParaRPr lang="en-US" dirty="0" smtClean="0"/>
          </a:p>
          <a:p>
            <a:pPr lvl="1"/>
            <a:r>
              <a:rPr lang="en-US" dirty="0" smtClean="0"/>
              <a:t>-&gt; Low utilization of resources. </a:t>
            </a:r>
          </a:p>
          <a:p>
            <a:pPr lvl="1"/>
            <a:r>
              <a:rPr lang="en-US" dirty="0" smtClean="0"/>
              <a:t>-&gt; High allocation -&gt; heap dump becomes awkward -&gt; miss sending heartbeat signals </a:t>
            </a:r>
          </a:p>
          <a:p>
            <a:pPr lvl="2"/>
            <a:r>
              <a:rPr lang="en-US" dirty="0" smtClean="0"/>
              <a:t>Prevent heap dump -&gt; debugging becomes difficult.</a:t>
            </a:r>
          </a:p>
          <a:p>
            <a:r>
              <a:rPr lang="en-US" dirty="0" smtClean="0"/>
              <a:t>Uses several threads to move data between tasks and workers</a:t>
            </a:r>
          </a:p>
          <a:p>
            <a:pPr lvl="1"/>
            <a:r>
              <a:rPr lang="en-US" dirty="0" smtClean="0"/>
              <a:t>Totally 4 threads for each tuple to go through -&gt; overhead and queue contention.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076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2296" y="163957"/>
            <a:ext cx="12274296" cy="521843"/>
          </a:xfrm>
        </p:spPr>
        <p:txBody>
          <a:bodyPr>
            <a:noAutofit/>
          </a:bodyPr>
          <a:lstStyle/>
          <a:p>
            <a:r>
              <a:rPr lang="en-US" sz="4000" dirty="0" smtClean="0"/>
              <a:t>1.2 Nimbus: (schedule, monitor, distribute jars) overloaded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888" y="1161288"/>
            <a:ext cx="10515600" cy="5363147"/>
          </a:xfrm>
        </p:spPr>
        <p:txBody>
          <a:bodyPr/>
          <a:lstStyle/>
          <a:p>
            <a:r>
              <a:rPr lang="en-US" dirty="0" smtClean="0"/>
              <a:t>Workers belong to different topologies run on the same machine</a:t>
            </a:r>
          </a:p>
          <a:p>
            <a:pPr lvl="1"/>
            <a:r>
              <a:rPr lang="en-US" dirty="0" smtClean="0"/>
              <a:t>Interfere with each other</a:t>
            </a:r>
          </a:p>
          <a:p>
            <a:pPr lvl="1"/>
            <a:r>
              <a:rPr lang="en-US" dirty="0" smtClean="0"/>
              <a:t>Dedicate entire machines to 1 topology ? Utilization</a:t>
            </a:r>
          </a:p>
          <a:p>
            <a:r>
              <a:rPr lang="en-US" dirty="0" smtClean="0"/>
              <a:t>Uses Zookeeper extensively to manage heartbeats</a:t>
            </a:r>
          </a:p>
          <a:p>
            <a:pPr lvl="1"/>
            <a:r>
              <a:rPr lang="en-US" dirty="0" smtClean="0"/>
              <a:t>Zookeeper becomes the bottleneck.</a:t>
            </a:r>
          </a:p>
          <a:p>
            <a:pPr lvl="1"/>
            <a:r>
              <a:rPr lang="en-US" dirty="0" smtClean="0"/>
              <a:t>Another daemon to manage heartbeats? More burden.</a:t>
            </a:r>
          </a:p>
          <a:p>
            <a:r>
              <a:rPr lang="en-US" dirty="0" smtClean="0"/>
              <a:t>Nimbus fails: </a:t>
            </a:r>
          </a:p>
          <a:p>
            <a:pPr lvl="1"/>
            <a:r>
              <a:rPr lang="en-US" dirty="0" smtClean="0"/>
              <a:t>not able to submit topologies nor kill</a:t>
            </a:r>
          </a:p>
          <a:p>
            <a:pPr lvl="1"/>
            <a:r>
              <a:rPr lang="en-US" dirty="0" smtClean="0"/>
              <a:t>Topologies undergo failures cannot be detected.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82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957"/>
            <a:ext cx="10515600" cy="52184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1.3 Storm: Lack of backpressure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544" y="813816"/>
            <a:ext cx="10515600" cy="5363147"/>
          </a:xfrm>
        </p:spPr>
        <p:txBody>
          <a:bodyPr/>
          <a:lstStyle/>
          <a:p>
            <a:r>
              <a:rPr lang="en-US" dirty="0" smtClean="0"/>
              <a:t>Fail-fast-&gt; unpredictable behaviors.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2044573"/>
            <a:ext cx="10515600" cy="5218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1.4 Storm: Lack of efficiency in production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61544" y="2740152"/>
            <a:ext cx="10515600" cy="5363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Replay entire tuple tree</a:t>
            </a:r>
          </a:p>
          <a:p>
            <a:r>
              <a:rPr lang="en-US" dirty="0" smtClean="0"/>
              <a:t>Long garbage collection cycles</a:t>
            </a:r>
          </a:p>
          <a:p>
            <a:r>
              <a:rPr lang="en-US" dirty="0" smtClean="0"/>
              <a:t>Queue contention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997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957"/>
            <a:ext cx="10515600" cy="52184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 Design 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696" y="795528"/>
            <a:ext cx="10515600" cy="5363147"/>
          </a:xfrm>
        </p:spPr>
        <p:txBody>
          <a:bodyPr/>
          <a:lstStyle/>
          <a:p>
            <a:r>
              <a:rPr lang="en-US" dirty="0" smtClean="0"/>
              <a:t>Storm is fundamentally ill-implemented.</a:t>
            </a:r>
          </a:p>
          <a:p>
            <a:r>
              <a:rPr lang="en-US" dirty="0" smtClean="0"/>
              <a:t>Other systems are not compatible with the Storm API.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898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957"/>
            <a:ext cx="10515600" cy="52184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3.1 Heron data model and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416" y="804672"/>
            <a:ext cx="10515600" cy="5363147"/>
          </a:xfrm>
        </p:spPr>
        <p:txBody>
          <a:bodyPr/>
          <a:lstStyle/>
          <a:p>
            <a:r>
              <a:rPr lang="en-US" dirty="0" smtClean="0"/>
              <a:t>Topologies</a:t>
            </a:r>
          </a:p>
          <a:p>
            <a:r>
              <a:rPr lang="en-US" dirty="0" smtClean="0"/>
              <a:t>At most once / at least once semantics.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002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957"/>
            <a:ext cx="10515600" cy="52184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3.2 Heron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416" y="804672"/>
            <a:ext cx="10515600" cy="5363147"/>
          </a:xfrm>
        </p:spPr>
        <p:txBody>
          <a:bodyPr/>
          <a:lstStyle/>
          <a:p>
            <a:r>
              <a:rPr lang="en-US" dirty="0" smtClean="0"/>
              <a:t>Aurora as the scheduler.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1702" y="968311"/>
            <a:ext cx="6354407" cy="4472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62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766</Words>
  <Application>Microsoft Office PowerPoint</Application>
  <PresentationFormat>Widescreen</PresentationFormat>
  <Paragraphs>150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HERON</vt:lpstr>
      <vt:lpstr>Motivation</vt:lpstr>
      <vt:lpstr>1.1 Strom worker architechture: limitations</vt:lpstr>
      <vt:lpstr>1.1 Strom worker architechture: limitations</vt:lpstr>
      <vt:lpstr>1.2 Nimbus: (schedule, monitor, distribute jars) overloaded</vt:lpstr>
      <vt:lpstr>1.3 Storm: Lack of backpressure</vt:lpstr>
      <vt:lpstr>2. Design alternatives</vt:lpstr>
      <vt:lpstr>3.1 Heron data model and API</vt:lpstr>
      <vt:lpstr>3.2 Heron Architecture</vt:lpstr>
      <vt:lpstr>3.2 Heron Architecture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3.4 Start up sequence and failure scenarios</vt:lpstr>
      <vt:lpstr>3.4 Start up sequence and failure scenarios</vt:lpstr>
      <vt:lpstr>3.4 Architecture SUmmary</vt:lpstr>
      <vt:lpstr>PowerPoint Presentation</vt:lpstr>
      <vt:lpstr>5. Evaluation</vt:lpstr>
    </vt:vector>
  </TitlesOfParts>
  <Company>CUHK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HERON</dc:title>
  <dc:creator>aastudent</dc:creator>
  <cp:lastModifiedBy>aastudent</cp:lastModifiedBy>
  <cp:revision>14</cp:revision>
  <dcterms:created xsi:type="dcterms:W3CDTF">2017-03-15T11:30:04Z</dcterms:created>
  <dcterms:modified xsi:type="dcterms:W3CDTF">2017-03-15T14:33:49Z</dcterms:modified>
</cp:coreProperties>
</file>